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handoutMasterIdLst>
    <p:handoutMasterId r:id="rId22"/>
  </p:handoutMasterIdLst>
  <p:sldIdLst>
    <p:sldId id="294" r:id="rId6"/>
    <p:sldId id="334" r:id="rId7"/>
    <p:sldId id="336" r:id="rId8"/>
    <p:sldId id="337" r:id="rId9"/>
    <p:sldId id="341" r:id="rId10"/>
    <p:sldId id="328" r:id="rId11"/>
    <p:sldId id="300" r:id="rId12"/>
    <p:sldId id="315" r:id="rId13"/>
    <p:sldId id="342" r:id="rId14"/>
    <p:sldId id="343" r:id="rId15"/>
    <p:sldId id="344" r:id="rId16"/>
    <p:sldId id="345" r:id="rId17"/>
    <p:sldId id="346" r:id="rId18"/>
    <p:sldId id="332" r:id="rId19"/>
    <p:sldId id="333" r:id="rId20"/>
    <p:sldId id="297" r:id="rId21"/>
  </p:sldIdLst>
  <p:sldSz cx="9144000" cy="6858000" type="screen4x3"/>
  <p:notesSz cx="6724650" cy="977423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66FF99"/>
    <a:srgbClr val="FF0000"/>
    <a:srgbClr val="FFFF99"/>
    <a:srgbClr val="01462F"/>
    <a:srgbClr val="969696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tenti\simone.bolgan\OneDrive%20-%20AVEPA\Trittico%202022\D2-D3-D4-D6-D7\NUOVO%20TRITTICO%20LONIGO_Dicembre202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Utenti\simone.bolgan\OneDrive%20-%20AVEPA\Trittico%202022\D3%20-%20Andamento%20Impianti-Estirpi\DatiImpianti-EstirpiPerSlide3oFocusTrittico202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8440918855896413E-2"/>
          <c:y val="3.7489929850961792E-2"/>
          <c:w val="0.91959774176745235"/>
          <c:h val="0.8055722440556314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'ANDAMENTO SUP SCHED'!$A$7</c:f>
              <c:strCache>
                <c:ptCount val="1"/>
                <c:pt idx="0">
                  <c:v>Campagna vendemmiale</c:v>
                </c:pt>
              </c:strCache>
            </c:strRef>
          </c:tx>
          <c:spPr>
            <a:gradFill flip="none" rotWithShape="1">
              <a:gsLst>
                <a:gs pos="0">
                  <a:srgbClr val="FFFF66">
                    <a:shade val="30000"/>
                    <a:satMod val="115000"/>
                  </a:srgbClr>
                </a:gs>
                <a:gs pos="50000">
                  <a:srgbClr val="FFFF66">
                    <a:shade val="67500"/>
                    <a:satMod val="115000"/>
                  </a:srgbClr>
                </a:gs>
                <a:gs pos="100000">
                  <a:srgbClr val="FFFF66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6215019979926326E-3"/>
                  <c:y val="-2.2322947512949932E-2"/>
                </c:manualLayout>
              </c:layout>
              <c:tx>
                <c:rich>
                  <a:bodyPr/>
                  <a:lstStyle/>
                  <a:p>
                    <a:fld id="{F34BFB45-47DE-4AF5-B6B9-8D1E34C784A3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698F-420A-A41B-570329D3D647}"/>
                </c:ext>
              </c:extLst>
            </c:dLbl>
            <c:dLbl>
              <c:idx val="1"/>
              <c:layout>
                <c:manualLayout>
                  <c:x val="1.8319952430002888E-3"/>
                  <c:y val="-2.2322947512949946E-2"/>
                </c:manualLayout>
              </c:layout>
              <c:tx>
                <c:rich>
                  <a:bodyPr/>
                  <a:lstStyle/>
                  <a:p>
                    <a:fld id="{AE9D1FA5-84E2-4145-A313-6820A51C508D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698F-420A-A41B-570329D3D647}"/>
                </c:ext>
              </c:extLst>
            </c:dLbl>
            <c:dLbl>
              <c:idx val="2"/>
              <c:layout>
                <c:manualLayout>
                  <c:x val="9.2654845409268828E-4"/>
                  <c:y val="-3.0107353540497317E-2"/>
                </c:manualLayout>
              </c:layout>
              <c:tx>
                <c:rich>
                  <a:bodyPr/>
                  <a:lstStyle/>
                  <a:p>
                    <a:fld id="{5B115C5E-14F6-4126-91A4-7EF427F2EE3E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698F-420A-A41B-570329D3D647}"/>
                </c:ext>
              </c:extLst>
            </c:dLbl>
            <c:dLbl>
              <c:idx val="3"/>
              <c:layout>
                <c:manualLayout>
                  <c:x val="2.7161977879038841E-3"/>
                  <c:y val="-1.9133955011099955E-2"/>
                </c:manualLayout>
              </c:layout>
              <c:tx>
                <c:rich>
                  <a:bodyPr/>
                  <a:lstStyle/>
                  <a:p>
                    <a:fld id="{1DF249D0-4D96-48BB-9830-E434F59865F1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698F-420A-A41B-570329D3D647}"/>
                </c:ext>
              </c:extLst>
            </c:dLbl>
            <c:dLbl>
              <c:idx val="4"/>
              <c:layout>
                <c:manualLayout>
                  <c:x val="0"/>
                  <c:y val="-2.5511940014799939E-2"/>
                </c:manualLayout>
              </c:layout>
              <c:tx>
                <c:rich>
                  <a:bodyPr/>
                  <a:lstStyle/>
                  <a:p>
                    <a:fld id="{99790023-0CF7-46B4-A6EE-500FB4003FDA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698F-420A-A41B-570329D3D647}"/>
                </c:ext>
              </c:extLst>
            </c:dLbl>
            <c:dLbl>
              <c:idx val="5"/>
              <c:layout>
                <c:manualLayout>
                  <c:x val="2.7161264984944746E-3"/>
                  <c:y val="-2.8700932516649961E-2"/>
                </c:manualLayout>
              </c:layout>
              <c:tx>
                <c:rich>
                  <a:bodyPr/>
                  <a:lstStyle/>
                  <a:p>
                    <a:fld id="{8042CA2A-6760-45AB-93F8-C7799E0F0A54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698F-420A-A41B-570329D3D647}"/>
                </c:ext>
              </c:extLst>
            </c:dLbl>
            <c:dLbl>
              <c:idx val="6"/>
              <c:layout>
                <c:manualLayout>
                  <c:x val="3.6215019979926326E-3"/>
                  <c:y val="-2.5511940014799939E-2"/>
                </c:manualLayout>
              </c:layout>
              <c:tx>
                <c:rich>
                  <a:bodyPr/>
                  <a:lstStyle/>
                  <a:p>
                    <a:fld id="{4AF5E655-BEAA-4E9B-9D43-E10A90C0AEAD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698F-420A-A41B-570329D3D647}"/>
                </c:ext>
              </c:extLst>
            </c:dLbl>
            <c:dLbl>
              <c:idx val="7"/>
              <c:layout>
                <c:manualLayout>
                  <c:x val="3.6215019979926326E-3"/>
                  <c:y val="-2.2322947512949946E-2"/>
                </c:manualLayout>
              </c:layout>
              <c:tx>
                <c:rich>
                  <a:bodyPr/>
                  <a:lstStyle/>
                  <a:p>
                    <a:fld id="{182A111E-4AF3-49F2-B06F-044414642FED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698F-420A-A41B-570329D3D647}"/>
                </c:ext>
              </c:extLst>
            </c:dLbl>
            <c:dLbl>
              <c:idx val="8"/>
              <c:layout>
                <c:manualLayout>
                  <c:x val="6.3376284964871072E-3"/>
                  <c:y val="-2.5511940014799939E-2"/>
                </c:manualLayout>
              </c:layout>
              <c:tx>
                <c:rich>
                  <a:bodyPr/>
                  <a:lstStyle/>
                  <a:p>
                    <a:fld id="{67A9A077-FEF8-42EF-B18F-CEE689B27700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698F-420A-A41B-570329D3D647}"/>
                </c:ext>
              </c:extLst>
            </c:dLbl>
            <c:dLbl>
              <c:idx val="9"/>
              <c:layout>
                <c:manualLayout>
                  <c:x val="5.4411641731649798E-3"/>
                  <c:y val="-2.8361442921177395E-2"/>
                </c:manualLayout>
              </c:layout>
              <c:tx>
                <c:rich>
                  <a:bodyPr/>
                  <a:lstStyle/>
                  <a:p>
                    <a:fld id="{39EC3A89-2738-45FA-9167-C927307060A9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698F-420A-A41B-570329D3D647}"/>
                </c:ext>
              </c:extLst>
            </c:dLbl>
            <c:dLbl>
              <c:idx val="10"/>
              <c:layout>
                <c:manualLayout>
                  <c:x val="9.0537549949814486E-3"/>
                  <c:y val="-2.5755257631673373E-2"/>
                </c:manualLayout>
              </c:layout>
              <c:tx>
                <c:rich>
                  <a:bodyPr/>
                  <a:lstStyle/>
                  <a:p>
                    <a:fld id="{163DCA08-528A-4D92-9455-752469712ACC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698F-420A-A41B-570329D3D64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98F-420A-A41B-570329D3D647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vert="horz" lIns="38100" tIns="19050" rIns="38100" bIns="19050">
                <a:spAutoFit/>
              </a:bodyPr>
              <a:lstStyle/>
              <a:p>
                <a:pPr>
                  <a:defRPr sz="12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0"/>
              </c:ext>
            </c:extLst>
          </c:dLbls>
          <c:cat>
            <c:strRef>
              <c:f>'ANDAMENTO SUP SCHED'!$A$13:$A$22</c:f>
              <c:strCache>
                <c:ptCount val="10"/>
                <c:pt idx="0">
                  <c:v>12/13</c:v>
                </c:pt>
                <c:pt idx="1">
                  <c:v>13/14</c:v>
                </c:pt>
                <c:pt idx="2">
                  <c:v>14/15</c:v>
                </c:pt>
                <c:pt idx="3">
                  <c:v>15/16</c:v>
                </c:pt>
                <c:pt idx="4">
                  <c:v>16/17</c:v>
                </c:pt>
                <c:pt idx="5">
                  <c:v>17/18</c:v>
                </c:pt>
                <c:pt idx="6">
                  <c:v>18/19</c:v>
                </c:pt>
                <c:pt idx="7">
                  <c:v>19/20</c:v>
                </c:pt>
                <c:pt idx="8">
                  <c:v>20/21</c:v>
                </c:pt>
                <c:pt idx="9">
                  <c:v>21/22</c:v>
                </c:pt>
              </c:strCache>
            </c:strRef>
          </c:cat>
          <c:val>
            <c:numRef>
              <c:f>'ANDAMENTO SUP SCHED'!$B$13:$B$22</c:f>
              <c:numCache>
                <c:formatCode>_(* #,##0.00_);_(* \(#,##0.00\);_(* "-"??_);_(@_)</c:formatCode>
                <c:ptCount val="10"/>
                <c:pt idx="0">
                  <c:v>77677.009999999995</c:v>
                </c:pt>
                <c:pt idx="1">
                  <c:v>79848.732000000004</c:v>
                </c:pt>
                <c:pt idx="2">
                  <c:v>80522.099400000006</c:v>
                </c:pt>
                <c:pt idx="3">
                  <c:v>87183.400699999998</c:v>
                </c:pt>
                <c:pt idx="4">
                  <c:v>91349.85</c:v>
                </c:pt>
                <c:pt idx="5">
                  <c:v>94414.246599999999</c:v>
                </c:pt>
                <c:pt idx="6">
                  <c:v>97347.49</c:v>
                </c:pt>
                <c:pt idx="7">
                  <c:v>99737.450700000001</c:v>
                </c:pt>
                <c:pt idx="8">
                  <c:v>99831.11</c:v>
                </c:pt>
                <c:pt idx="9">
                  <c:v>101165.72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'ANDAMENTO SUP SCHED'!$C$13:$C$22</c15:f>
                <c15:dlblRangeCache>
                  <c:ptCount val="10"/>
                  <c:pt idx="0">
                    <c:v>1,14%</c:v>
                  </c:pt>
                  <c:pt idx="1">
                    <c:v>2,80%</c:v>
                  </c:pt>
                  <c:pt idx="2">
                    <c:v>0,84%</c:v>
                  </c:pt>
                  <c:pt idx="3">
                    <c:v>8,27%</c:v>
                  </c:pt>
                  <c:pt idx="4">
                    <c:v>4,78%</c:v>
                  </c:pt>
                  <c:pt idx="5">
                    <c:v>3,35%</c:v>
                  </c:pt>
                  <c:pt idx="6">
                    <c:v>3,11%</c:v>
                  </c:pt>
                  <c:pt idx="7">
                    <c:v>2,46%</c:v>
                  </c:pt>
                  <c:pt idx="8">
                    <c:v>0,09%</c:v>
                  </c:pt>
                  <c:pt idx="9">
                    <c:v>1,34%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C-698F-420A-A41B-570329D3D64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0"/>
        <c:shape val="box"/>
        <c:axId val="342128928"/>
        <c:axId val="1"/>
        <c:axId val="0"/>
      </c:bar3DChart>
      <c:catAx>
        <c:axId val="342128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_(* #,##0_);_(* \(#,##0\);_(* &quot;-&quot;_);_(@_)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342128928"/>
        <c:crosses val="autoZero"/>
        <c:crossBetween val="between"/>
      </c:val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 sz="1200"/>
            </a:pPr>
            <a:endParaRPr lang="it-IT"/>
          </a:p>
        </c:txPr>
      </c:dTable>
    </c:plotArea>
    <c:plotVisOnly val="1"/>
    <c:dispBlanksAs val="gap"/>
    <c:showDLblsOverMax val="0"/>
  </c:chart>
  <c:spPr>
    <a:gradFill>
      <a:gsLst>
        <a:gs pos="20000">
          <a:schemeClr val="accent1">
            <a:lumMod val="5000"/>
            <a:lumOff val="95000"/>
          </a:schemeClr>
        </a:gs>
        <a:gs pos="73464">
          <a:srgbClr val="C1D1EB"/>
        </a:gs>
        <a:gs pos="66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80197017220733"/>
          <c:y val="0.13476943225639096"/>
          <c:w val="0.88805459665383124"/>
          <c:h val="0.68921549708804819"/>
        </c:manualLayout>
      </c:layout>
      <c:lineChart>
        <c:grouping val="standard"/>
        <c:varyColors val="0"/>
        <c:ser>
          <c:idx val="0"/>
          <c:order val="0"/>
          <c:tx>
            <c:strRef>
              <c:f>Foglio1!$C$2</c:f>
              <c:strCache>
                <c:ptCount val="1"/>
                <c:pt idx="0">
                  <c:v>  Estirpi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3.1808250997290156E-2"/>
                  <c:y val="4.38268554263261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974-4E88-AB5F-A9402A7E5F61}"/>
                </c:ext>
              </c:extLst>
            </c:dLbl>
            <c:dLbl>
              <c:idx val="3"/>
              <c:layout>
                <c:manualLayout>
                  <c:x val="-3.9137341088831552E-2"/>
                  <c:y val="3.7800490792829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974-4E88-AB5F-A9402A7E5F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Foglio1!$B$3:$B$6</c:f>
              <c:strCache>
                <c:ptCount val="4"/>
                <c:pt idx="0">
                  <c:v>2018/2019</c:v>
                </c:pt>
                <c:pt idx="1">
                  <c:v>2019/2020</c:v>
                </c:pt>
                <c:pt idx="2">
                  <c:v>2020/2021</c:v>
                </c:pt>
                <c:pt idx="3">
                  <c:v>2021/2022</c:v>
                </c:pt>
              </c:strCache>
            </c:strRef>
          </c:cat>
          <c:val>
            <c:numRef>
              <c:f>Foglio1!$C$3:$C$6</c:f>
              <c:numCache>
                <c:formatCode>_-* #,##0_-;\-* #,##0_-;_-* "-"??_-;_-@_-</c:formatCode>
                <c:ptCount val="4"/>
                <c:pt idx="0">
                  <c:v>1644.7365</c:v>
                </c:pt>
                <c:pt idx="1">
                  <c:v>1525.7085</c:v>
                </c:pt>
                <c:pt idx="2">
                  <c:v>1865.5709999999999</c:v>
                </c:pt>
                <c:pt idx="3">
                  <c:v>1830.8689999999999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974-4E88-AB5F-A9402A7E5F61}"/>
            </c:ext>
          </c:extLst>
        </c:ser>
        <c:ser>
          <c:idx val="1"/>
          <c:order val="1"/>
          <c:tx>
            <c:strRef>
              <c:f>Foglio1!$D$2</c:f>
              <c:strCache>
                <c:ptCount val="1"/>
                <c:pt idx="0">
                  <c:v>  Impianti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2215150152568926E-3"/>
                  <c:y val="-3.0131823167480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974-4E88-AB5F-A9402A7E5F61}"/>
                </c:ext>
              </c:extLst>
            </c:dLbl>
            <c:dLbl>
              <c:idx val="1"/>
              <c:layout>
                <c:manualLayout>
                  <c:x val="-1.8322725228853722E-2"/>
                  <c:y val="-3.0131823167481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974-4E88-AB5F-A9402A7E5F61}"/>
                </c:ext>
              </c:extLst>
            </c:dLbl>
            <c:dLbl>
              <c:idx val="2"/>
              <c:layout>
                <c:manualLayout>
                  <c:x val="-2.8094845350909042E-2"/>
                  <c:y val="-4.2184552434473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974-4E88-AB5F-A9402A7E5F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Foglio1!$B$3:$B$6</c:f>
              <c:strCache>
                <c:ptCount val="4"/>
                <c:pt idx="0">
                  <c:v>2018/2019</c:v>
                </c:pt>
                <c:pt idx="1">
                  <c:v>2019/2020</c:v>
                </c:pt>
                <c:pt idx="2">
                  <c:v>2020/2021</c:v>
                </c:pt>
                <c:pt idx="3">
                  <c:v>2021/2022</c:v>
                </c:pt>
              </c:strCache>
            </c:strRef>
          </c:cat>
          <c:val>
            <c:numRef>
              <c:f>Foglio1!$D$3:$D$6</c:f>
              <c:numCache>
                <c:formatCode>_-* #,##0_-;\-* #,##0_-;_-* "-"??_-;_-@_-</c:formatCode>
                <c:ptCount val="4"/>
                <c:pt idx="0">
                  <c:v>4700.9834000000001</c:v>
                </c:pt>
                <c:pt idx="1">
                  <c:v>3915.6728000000007</c:v>
                </c:pt>
                <c:pt idx="2">
                  <c:v>1959.231</c:v>
                </c:pt>
                <c:pt idx="3">
                  <c:v>3165.48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974-4E88-AB5F-A9402A7E5F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5554272"/>
        <c:axId val="1565560096"/>
      </c:lineChart>
      <c:catAx>
        <c:axId val="156555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65560096"/>
        <c:crosses val="autoZero"/>
        <c:auto val="1"/>
        <c:lblAlgn val="ctr"/>
        <c:lblOffset val="100"/>
        <c:noMultiLvlLbl val="0"/>
      </c:catAx>
      <c:valAx>
        <c:axId val="1565560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65554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900880229037103"/>
          <c:y val="0.91288368408198761"/>
          <c:w val="0.28626160924588784"/>
          <c:h val="8.71163159180123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09514435695537"/>
          <c:y val="0.13017428184798696"/>
          <c:w val="0.78834930008748905"/>
          <c:h val="0.6596249171275735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Foglio1!$Y$11:$AB$11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Foglio1!$Y$9:$AB$9</c:f>
              <c:numCache>
                <c:formatCode>_-* #,##0_-;\-* #,##0_-;_-* "-"??_-;_-@_-</c:formatCode>
                <c:ptCount val="4"/>
                <c:pt idx="0">
                  <c:v>35676</c:v>
                </c:pt>
                <c:pt idx="1">
                  <c:v>36170</c:v>
                </c:pt>
                <c:pt idx="2">
                  <c:v>36224</c:v>
                </c:pt>
                <c:pt idx="3">
                  <c:v>36930.76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22-402C-B11B-07811BA4204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39981176"/>
        <c:axId val="439975272"/>
      </c:lineChart>
      <c:catAx>
        <c:axId val="4399811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ANNO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39975272"/>
        <c:crosses val="autoZero"/>
        <c:auto val="1"/>
        <c:lblAlgn val="ctr"/>
        <c:lblOffset val="100"/>
        <c:noMultiLvlLbl val="0"/>
      </c:catAx>
      <c:valAx>
        <c:axId val="439975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SUPERFICIE</a:t>
                </a:r>
                <a:r>
                  <a:rPr lang="en-US" baseline="0"/>
                  <a:t> (ettari)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39981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88950"/>
          </a:xfrm>
          <a:prstGeom prst="rect">
            <a:avLst/>
          </a:prstGeom>
        </p:spPr>
        <p:txBody>
          <a:bodyPr vert="horz" lIns="90206" tIns="45103" rIns="90206" bIns="45103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08413" y="0"/>
            <a:ext cx="2914650" cy="488950"/>
          </a:xfrm>
          <a:prstGeom prst="rect">
            <a:avLst/>
          </a:prstGeom>
        </p:spPr>
        <p:txBody>
          <a:bodyPr vert="horz" lIns="90206" tIns="45103" rIns="90206" bIns="45103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EF9C0B-41AB-470F-8068-04100085925F}" type="datetimeFigureOut">
              <a:rPr lang="it-IT"/>
              <a:pPr>
                <a:defRPr/>
              </a:pPr>
              <a:t>10/02/2023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283700"/>
            <a:ext cx="2914650" cy="488950"/>
          </a:xfrm>
          <a:prstGeom prst="rect">
            <a:avLst/>
          </a:prstGeom>
        </p:spPr>
        <p:txBody>
          <a:bodyPr vert="horz" lIns="90206" tIns="45103" rIns="90206" bIns="45103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08413" y="9283700"/>
            <a:ext cx="2914650" cy="488950"/>
          </a:xfrm>
          <a:prstGeom prst="rect">
            <a:avLst/>
          </a:prstGeom>
        </p:spPr>
        <p:txBody>
          <a:bodyPr vert="horz" wrap="square" lIns="90206" tIns="45103" rIns="90206" bIns="4510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588C72C-D830-4094-9FE6-9554E088CC9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B47F0-4A9C-43EF-9893-B57F05F5C3C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DA561-77E7-4E01-9732-1EE1413F995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2852E-6029-438C-BB68-AEB3D3515C7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980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308355E-8B2F-4200-9F60-48A0DEA268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6ACD6FD-C361-4BAA-85A0-6680D1E88B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3BB3CFE-A756-4EFC-A815-B1D3F32796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89B15-2AC5-4B15-AA9D-1B09CD9E9CE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58142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5035D5C-975D-479D-B058-908C306844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D514E05-64DE-4AB9-B016-404A294F71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28DA46E-1C40-4D77-9AB7-A7C64D1DC1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19497-36BE-4F2A-9FA6-12CF9AD7B77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48988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E9EA6-8417-4C40-87C1-117F830CCD0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65CA1-E1CB-4EC3-9BE3-7C7DAF205EE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8917A-9C06-40E5-A404-17B1AA6C344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59B57-D62B-42E0-980B-F739ED78C31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AD2F1-1E43-4CE6-B725-F8924258C25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27109-F1CC-46D8-A3B3-18738335A88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004DE-C1A7-44CA-B112-2EFB71C1178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D331C-91B2-4DA9-9D2E-3CA7DDEB29B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7DE7A08-8DAA-4C2A-8489-79D2F222309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9">
            <a:extLst>
              <a:ext uri="{FF2B5EF4-FFF2-40B4-BE49-F238E27FC236}">
                <a16:creationId xmlns:a16="http://schemas.microsoft.com/office/drawing/2014/main" id="{C7B9ADAC-F34A-6042-BC62-F5C61B0C0B4D}"/>
              </a:ext>
            </a:extLst>
          </p:cNvPr>
          <p:cNvSpPr/>
          <p:nvPr userDrawn="1"/>
        </p:nvSpPr>
        <p:spPr>
          <a:xfrm>
            <a:off x="0" y="6716"/>
            <a:ext cx="486000" cy="6851285"/>
          </a:xfrm>
          <a:custGeom>
            <a:avLst/>
            <a:gdLst/>
            <a:ahLst/>
            <a:cxnLst/>
            <a:rect l="l" t="t" r="r" b="b"/>
            <a:pathLst>
              <a:path w="1031240" h="10286365">
                <a:moveTo>
                  <a:pt x="0" y="10286260"/>
                </a:moveTo>
                <a:lnTo>
                  <a:pt x="0" y="0"/>
                </a:lnTo>
                <a:lnTo>
                  <a:pt x="1030865" y="0"/>
                </a:lnTo>
                <a:lnTo>
                  <a:pt x="1030865" y="10286260"/>
                </a:lnTo>
                <a:lnTo>
                  <a:pt x="0" y="10286260"/>
                </a:lnTo>
                <a:close/>
              </a:path>
            </a:pathLst>
          </a:custGeom>
          <a:solidFill>
            <a:srgbClr val="004A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FB45C57-B843-6449-B661-A98815E37ED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3479" y="5566608"/>
            <a:ext cx="483530" cy="1302026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FC102E81-6FED-BB42-B946-34A987AE9DB7}"/>
              </a:ext>
            </a:extLst>
          </p:cNvPr>
          <p:cNvSpPr/>
          <p:nvPr userDrawn="1"/>
        </p:nvSpPr>
        <p:spPr>
          <a:xfrm>
            <a:off x="1009618" y="1766080"/>
            <a:ext cx="7560000" cy="10800"/>
          </a:xfrm>
          <a:custGeom>
            <a:avLst/>
            <a:gdLst/>
            <a:ahLst/>
            <a:cxnLst/>
            <a:rect l="l" t="t" r="r" b="b"/>
            <a:pathLst>
              <a:path w="15401925" h="19050">
                <a:moveTo>
                  <a:pt x="15401923" y="19049"/>
                </a:moveTo>
                <a:lnTo>
                  <a:pt x="0" y="19049"/>
                </a:lnTo>
                <a:lnTo>
                  <a:pt x="0" y="0"/>
                </a:lnTo>
                <a:lnTo>
                  <a:pt x="15401923" y="0"/>
                </a:lnTo>
                <a:lnTo>
                  <a:pt x="15401923" y="1904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766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3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egnaposto contenuto 2"/>
          <p:cNvSpPr>
            <a:spLocks noGrp="1"/>
          </p:cNvSpPr>
          <p:nvPr>
            <p:ph idx="1"/>
          </p:nvPr>
        </p:nvSpPr>
        <p:spPr>
          <a:xfrm>
            <a:off x="323850" y="901337"/>
            <a:ext cx="8374063" cy="5377226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it-IT" altLang="it-IT" sz="1600" b="1" i="1" dirty="0">
                <a:solidFill>
                  <a:srgbClr val="00B050"/>
                </a:solidFill>
              </a:rPr>
              <a:t>Godega di sant’Urbano 10 febbraio 2023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it-IT" altLang="it-IT" sz="1600" b="1" i="1" dirty="0">
              <a:solidFill>
                <a:srgbClr val="00B05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it-IT" altLang="it-IT" sz="2000" b="1" i="1" dirty="0">
              <a:solidFill>
                <a:srgbClr val="00B05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it-IT" altLang="it-IT" sz="2000" b="1" i="1" dirty="0">
              <a:solidFill>
                <a:srgbClr val="00B05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it-IT" altLang="it-IT" sz="2000" b="1" i="1" dirty="0">
              <a:solidFill>
                <a:srgbClr val="00B05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it-IT" altLang="it-IT" sz="2000" b="1" i="1" dirty="0">
                <a:solidFill>
                  <a:srgbClr val="00B050"/>
                </a:solidFill>
              </a:rPr>
              <a:t>Situazione del potenziale produttivo viticolo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it-IT" altLang="it-IT" sz="2000" b="1" i="1" dirty="0">
                <a:solidFill>
                  <a:srgbClr val="00B050"/>
                </a:solidFill>
              </a:rPr>
              <a:t> per le denominazioni a Prosecco, Pinot grigio delle </a:t>
            </a:r>
            <a:r>
              <a:rPr lang="it-IT" altLang="it-IT" sz="2000" b="1" i="1" dirty="0" err="1">
                <a:solidFill>
                  <a:srgbClr val="00B050"/>
                </a:solidFill>
              </a:rPr>
              <a:t>Venezie</a:t>
            </a:r>
            <a:r>
              <a:rPr lang="it-IT" altLang="it-IT" sz="2000" b="1" i="1" dirty="0">
                <a:solidFill>
                  <a:srgbClr val="00B050"/>
                </a:solidFill>
              </a:rPr>
              <a:t> e Vini Venezia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it-IT" altLang="it-IT" sz="1600" b="1" dirty="0">
              <a:solidFill>
                <a:srgbClr val="00B05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it-IT" altLang="it-IT" sz="1600" b="1" dirty="0">
              <a:solidFill>
                <a:srgbClr val="00B05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it-IT" altLang="it-IT" sz="1600" b="1" dirty="0">
              <a:solidFill>
                <a:srgbClr val="00B05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it-IT" altLang="it-IT" sz="1600" b="1" dirty="0">
              <a:solidFill>
                <a:srgbClr val="00B05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it-IT" altLang="it-IT" sz="1600" b="1" dirty="0">
              <a:solidFill>
                <a:srgbClr val="00B05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it-IT" altLang="it-IT" sz="1600" b="1" dirty="0">
                <a:solidFill>
                  <a:srgbClr val="00B050"/>
                </a:solidFill>
              </a:rPr>
              <a:t>Alberto Zannol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it-IT" altLang="it-IT" sz="900" b="1" dirty="0">
              <a:solidFill>
                <a:srgbClr val="00B05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it-IT" altLang="it-IT" sz="900" dirty="0">
              <a:solidFill>
                <a:srgbClr val="00B05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it-IT" altLang="it-IT" sz="1400" b="1" i="1" dirty="0">
              <a:solidFill>
                <a:srgbClr val="00B05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it-IT" altLang="it-IT" sz="1400" b="1" i="1" dirty="0">
                <a:solidFill>
                  <a:srgbClr val="00B050"/>
                </a:solidFill>
              </a:rPr>
              <a:t>Regione Veneto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it-IT" altLang="it-IT" sz="1400" b="1" i="1" dirty="0">
                <a:solidFill>
                  <a:srgbClr val="00B050"/>
                </a:solidFill>
              </a:rPr>
              <a:t>Area Marketing territoriale, Cultura, Turismo, Agricoltura e Sport - Direzione Agroalimentare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it-IT" altLang="it-IT" sz="1400" b="1" i="1" dirty="0">
              <a:solidFill>
                <a:srgbClr val="006600"/>
              </a:solidFill>
            </a:endParaRPr>
          </a:p>
        </p:txBody>
      </p:sp>
      <p:pic>
        <p:nvPicPr>
          <p:cNvPr id="3" name="Picture 5" descr="logo regione vene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464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logo regione vene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88" y="147638"/>
            <a:ext cx="34464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14">
            <a:extLst>
              <a:ext uri="{FF2B5EF4-FFF2-40B4-BE49-F238E27FC236}">
                <a16:creationId xmlns:a16="http://schemas.microsoft.com/office/drawing/2014/main" id="{4F99B6BB-C4AA-45DE-B209-5A40F02D0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685" y="146845"/>
            <a:ext cx="50422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49263" eaLnBrk="1" hangingPunct="1">
              <a:spcBef>
                <a:spcPct val="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I</a:t>
            </a:r>
            <a:r>
              <a:rPr lang="it-IT" sz="2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ncidenza </a:t>
            </a:r>
            <a:r>
              <a:rPr lang="it-IT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dei Giallumi nei  vigneti monitorati (2022)</a:t>
            </a:r>
          </a:p>
        </p:txBody>
      </p:sp>
      <p:pic>
        <p:nvPicPr>
          <p:cNvPr id="8" name="Immagine 7" descr="Immagine che contiene mappa&#10;&#10;Descrizione generata automaticamente">
            <a:extLst>
              <a:ext uri="{FF2B5EF4-FFF2-40B4-BE49-F238E27FC236}">
                <a16:creationId xmlns:a16="http://schemas.microsoft.com/office/drawing/2014/main" id="{65A79321-5D3F-4193-B4C5-93FDA81D3B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1" y="1276180"/>
            <a:ext cx="8948057" cy="557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2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logo regione vene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88" y="147638"/>
            <a:ext cx="34464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14">
            <a:extLst>
              <a:ext uri="{FF2B5EF4-FFF2-40B4-BE49-F238E27FC236}">
                <a16:creationId xmlns:a16="http://schemas.microsoft.com/office/drawing/2014/main" id="{4F99B6BB-C4AA-45DE-B209-5A40F02D0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3950" y="146845"/>
            <a:ext cx="52971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49263" eaLnBrk="1" hangingPunct="1">
              <a:spcBef>
                <a:spcPct val="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Incidenza media sulle 4 varietà </a:t>
            </a:r>
            <a:r>
              <a:rPr lang="it-IT" sz="2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principali (</a:t>
            </a:r>
            <a:r>
              <a:rPr lang="it-IT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2022)</a:t>
            </a:r>
          </a:p>
        </p:txBody>
      </p:sp>
      <p:pic>
        <p:nvPicPr>
          <p:cNvPr id="5" name="Immagine 4" descr="Immagine che contiene mappa&#10;&#10;Descrizione generata automaticamente">
            <a:extLst>
              <a:ext uri="{FF2B5EF4-FFF2-40B4-BE49-F238E27FC236}">
                <a16:creationId xmlns:a16="http://schemas.microsoft.com/office/drawing/2014/main" id="{954C6432-9144-4A06-A7D7-A610B2D60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77" y="1289243"/>
            <a:ext cx="8816243" cy="557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5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logo regione vene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88" y="147638"/>
            <a:ext cx="34464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34B62AA-E94A-0C09-C10F-F90133FEDAD7}"/>
              </a:ext>
            </a:extLst>
          </p:cNvPr>
          <p:cNvSpPr txBox="1"/>
          <p:nvPr/>
        </p:nvSpPr>
        <p:spPr>
          <a:xfrm>
            <a:off x="3663950" y="163453"/>
            <a:ext cx="51668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b="1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it-IT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otta </a:t>
            </a:r>
            <a:r>
              <a:rPr lang="it-IT" sz="2400" b="1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obbligatoria FD anno 2022</a:t>
            </a: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6EE3FC1D-2518-455B-8D1F-D6B83EA0E9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658362"/>
              </p:ext>
            </p:extLst>
          </p:nvPr>
        </p:nvGraphicFramePr>
        <p:xfrm>
          <a:off x="474935" y="718217"/>
          <a:ext cx="8355818" cy="1319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5358">
                  <a:extLst>
                    <a:ext uri="{9D8B030D-6E8A-4147-A177-3AD203B41FA5}">
                      <a16:colId xmlns:a16="http://schemas.microsoft.com/office/drawing/2014/main" val="1849020594"/>
                    </a:ext>
                  </a:extLst>
                </a:gridCol>
                <a:gridCol w="2053078">
                  <a:extLst>
                    <a:ext uri="{9D8B030D-6E8A-4147-A177-3AD203B41FA5}">
                      <a16:colId xmlns:a16="http://schemas.microsoft.com/office/drawing/2014/main" val="1885349064"/>
                    </a:ext>
                  </a:extLst>
                </a:gridCol>
                <a:gridCol w="1900998">
                  <a:extLst>
                    <a:ext uri="{9D8B030D-6E8A-4147-A177-3AD203B41FA5}">
                      <a16:colId xmlns:a16="http://schemas.microsoft.com/office/drawing/2014/main" val="1363552792"/>
                    </a:ext>
                  </a:extLst>
                </a:gridCol>
                <a:gridCol w="1816384">
                  <a:extLst>
                    <a:ext uri="{9D8B030D-6E8A-4147-A177-3AD203B41FA5}">
                      <a16:colId xmlns:a16="http://schemas.microsoft.com/office/drawing/2014/main" val="20393522"/>
                    </a:ext>
                  </a:extLst>
                </a:gridCol>
              </a:tblGrid>
              <a:tr h="53848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5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tint val="90000"/>
                            <a:lumMod val="110000"/>
                          </a:schemeClr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Segnalazioni pervenute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tint val="90000"/>
                            <a:lumMod val="110000"/>
                          </a:schemeClr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Accertamenti positivi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Ordinanze emesse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tint val="90000"/>
                            <a:lumMod val="110000"/>
                          </a:schemeClr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Accertamenti 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Negativi</a:t>
                      </a:r>
                      <a:endParaRPr lang="it-IT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tint val="90000"/>
                            <a:lumMod val="110000"/>
                          </a:schemeClr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20717393"/>
                  </a:ext>
                </a:extLst>
              </a:tr>
              <a:tr h="333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5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</a:t>
                      </a:r>
                      <a:r>
                        <a:rPr lang="it-IT" sz="15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abbandonate/incolte </a:t>
                      </a:r>
                      <a:endParaRPr lang="it-IT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it-IT" sz="15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378</a:t>
                      </a:r>
                      <a:endParaRPr lang="it-IT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5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5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917615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5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</a:t>
                      </a:r>
                      <a:r>
                        <a:rPr lang="it-IT" sz="15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con alta incidenza di GY</a:t>
                      </a:r>
                      <a:endParaRPr lang="it-IT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5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5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5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5718895"/>
                  </a:ext>
                </a:extLst>
              </a:tr>
            </a:tbl>
          </a:graphicData>
        </a:graphic>
      </p:graphicFrame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92BEA513-51BC-E4B6-6C8E-E2F043C89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610314"/>
              </p:ext>
            </p:extLst>
          </p:nvPr>
        </p:nvGraphicFramePr>
        <p:xfrm>
          <a:off x="474934" y="2295154"/>
          <a:ext cx="8355819" cy="13781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5357">
                  <a:extLst>
                    <a:ext uri="{9D8B030D-6E8A-4147-A177-3AD203B41FA5}">
                      <a16:colId xmlns:a16="http://schemas.microsoft.com/office/drawing/2014/main" val="1526710177"/>
                    </a:ext>
                  </a:extLst>
                </a:gridCol>
                <a:gridCol w="1060274">
                  <a:extLst>
                    <a:ext uri="{9D8B030D-6E8A-4147-A177-3AD203B41FA5}">
                      <a16:colId xmlns:a16="http://schemas.microsoft.com/office/drawing/2014/main" val="3387606055"/>
                    </a:ext>
                  </a:extLst>
                </a:gridCol>
                <a:gridCol w="988519">
                  <a:extLst>
                    <a:ext uri="{9D8B030D-6E8A-4147-A177-3AD203B41FA5}">
                      <a16:colId xmlns:a16="http://schemas.microsoft.com/office/drawing/2014/main" val="915585473"/>
                    </a:ext>
                  </a:extLst>
                </a:gridCol>
                <a:gridCol w="988519">
                  <a:extLst>
                    <a:ext uri="{9D8B030D-6E8A-4147-A177-3AD203B41FA5}">
                      <a16:colId xmlns:a16="http://schemas.microsoft.com/office/drawing/2014/main" val="3773510815"/>
                    </a:ext>
                  </a:extLst>
                </a:gridCol>
                <a:gridCol w="912479">
                  <a:extLst>
                    <a:ext uri="{9D8B030D-6E8A-4147-A177-3AD203B41FA5}">
                      <a16:colId xmlns:a16="http://schemas.microsoft.com/office/drawing/2014/main" val="1222287743"/>
                    </a:ext>
                  </a:extLst>
                </a:gridCol>
                <a:gridCol w="912479">
                  <a:extLst>
                    <a:ext uri="{9D8B030D-6E8A-4147-A177-3AD203B41FA5}">
                      <a16:colId xmlns:a16="http://schemas.microsoft.com/office/drawing/2014/main" val="4139057574"/>
                    </a:ext>
                  </a:extLst>
                </a:gridCol>
                <a:gridCol w="908192">
                  <a:extLst>
                    <a:ext uri="{9D8B030D-6E8A-4147-A177-3AD203B41FA5}">
                      <a16:colId xmlns:a16="http://schemas.microsoft.com/office/drawing/2014/main" val="1266996251"/>
                    </a:ext>
                  </a:extLst>
                </a:gridCol>
              </a:tblGrid>
              <a:tr h="393257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Ordinanze per Provincia</a:t>
                      </a:r>
                      <a:endParaRPr lang="it-IT" sz="15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tint val="90000"/>
                            <a:lumMod val="110000"/>
                          </a:schemeClr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5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TV</a:t>
                      </a:r>
                      <a:endParaRPr lang="it-IT" sz="15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tint val="90000"/>
                            <a:lumMod val="110000"/>
                          </a:schemeClr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5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VR</a:t>
                      </a:r>
                      <a:endParaRPr lang="it-IT" sz="15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tint val="90000"/>
                            <a:lumMod val="110000"/>
                          </a:schemeClr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5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it-IT" sz="15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tint val="90000"/>
                            <a:lumMod val="110000"/>
                          </a:schemeClr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5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</a:t>
                      </a:r>
                      <a:endParaRPr lang="it-IT" sz="15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tint val="90000"/>
                            <a:lumMod val="110000"/>
                          </a:schemeClr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5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PD</a:t>
                      </a:r>
                      <a:endParaRPr lang="it-IT" sz="15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tint val="90000"/>
                            <a:lumMod val="110000"/>
                          </a:schemeClr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5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</a:t>
                      </a:r>
                      <a:endParaRPr lang="it-IT" sz="15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tint val="90000"/>
                            <a:lumMod val="110000"/>
                          </a:schemeClr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04931574"/>
                  </a:ext>
                </a:extLst>
              </a:tr>
              <a:tr h="336214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5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</a:t>
                      </a:r>
                      <a:r>
                        <a:rPr lang="it-IT" sz="15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abbandonate/incolte</a:t>
                      </a:r>
                      <a:endParaRPr lang="it-IT" sz="15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5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  <a:endParaRPr lang="it-IT" sz="15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5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it-IT" sz="15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5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it-IT" sz="15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5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it-IT" sz="15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5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5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5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it-IT" sz="15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645490"/>
                  </a:ext>
                </a:extLst>
              </a:tr>
              <a:tr h="354598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5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</a:t>
                      </a:r>
                      <a:r>
                        <a:rPr lang="it-IT" sz="15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con alta incidenza di GY</a:t>
                      </a:r>
                      <a:endParaRPr lang="it-IT" sz="15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5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</a:t>
                      </a:r>
                      <a:endParaRPr lang="it-IT" sz="15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5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it-IT" sz="15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5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it-IT" sz="15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5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it-IT" sz="15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5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it-IT" sz="15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5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it-IT" sz="15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685335"/>
                  </a:ext>
                </a:extLst>
              </a:tr>
              <a:tr h="294119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5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totale</a:t>
                      </a:r>
                      <a:endParaRPr lang="it-IT" sz="15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3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118</a:t>
                      </a:r>
                      <a:endParaRPr lang="it-IT" sz="13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3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  <a:endParaRPr lang="it-IT" sz="13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3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  <a:endParaRPr lang="it-IT" sz="13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3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it-IT" sz="13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it-IT" sz="13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800433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8285CFC-9959-4DCC-B39B-4EC9CAC99672}"/>
              </a:ext>
            </a:extLst>
          </p:cNvPr>
          <p:cNvSpPr txBox="1"/>
          <p:nvPr/>
        </p:nvSpPr>
        <p:spPr>
          <a:xfrm>
            <a:off x="657814" y="3769338"/>
            <a:ext cx="86132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 smtClean="0">
                <a:latin typeface="Calibri" pitchFamily="34" charset="0"/>
              </a:rPr>
              <a:t>179 su 237 </a:t>
            </a:r>
            <a:r>
              <a:rPr lang="it-IT" sz="1600" dirty="0">
                <a:latin typeface="Calibri" pitchFamily="34" charset="0"/>
              </a:rPr>
              <a:t>(94% estirpo parziale, 54% estirpo totale</a:t>
            </a:r>
            <a:r>
              <a:rPr lang="it-IT" sz="1600" dirty="0" smtClean="0">
                <a:latin typeface="Calibri" pitchFamily="34" charset="0"/>
              </a:rPr>
              <a:t>) dichiarato di eseguire l’ordinanza nei tempi previsti (28/02/2023)</a:t>
            </a:r>
            <a:endParaRPr lang="it-IT" sz="1600" dirty="0"/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6EE3FC1D-2518-455B-8D1F-D6B83EA0E9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489131"/>
              </p:ext>
            </p:extLst>
          </p:nvPr>
        </p:nvGraphicFramePr>
        <p:xfrm>
          <a:off x="474933" y="4657199"/>
          <a:ext cx="8355820" cy="1890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5359">
                  <a:extLst>
                    <a:ext uri="{9D8B030D-6E8A-4147-A177-3AD203B41FA5}">
                      <a16:colId xmlns:a16="http://schemas.microsoft.com/office/drawing/2014/main" val="1849020594"/>
                    </a:ext>
                  </a:extLst>
                </a:gridCol>
                <a:gridCol w="2053078">
                  <a:extLst>
                    <a:ext uri="{9D8B030D-6E8A-4147-A177-3AD203B41FA5}">
                      <a16:colId xmlns:a16="http://schemas.microsoft.com/office/drawing/2014/main" val="1885349064"/>
                    </a:ext>
                  </a:extLst>
                </a:gridCol>
                <a:gridCol w="1900999">
                  <a:extLst>
                    <a:ext uri="{9D8B030D-6E8A-4147-A177-3AD203B41FA5}">
                      <a16:colId xmlns:a16="http://schemas.microsoft.com/office/drawing/2014/main" val="1363552792"/>
                    </a:ext>
                  </a:extLst>
                </a:gridCol>
                <a:gridCol w="1816384">
                  <a:extLst>
                    <a:ext uri="{9D8B030D-6E8A-4147-A177-3AD203B41FA5}">
                      <a16:colId xmlns:a16="http://schemas.microsoft.com/office/drawing/2014/main" val="20393522"/>
                    </a:ext>
                  </a:extLst>
                </a:gridCol>
              </a:tblGrid>
              <a:tr h="538480"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tint val="90000"/>
                            <a:lumMod val="110000"/>
                          </a:schemeClr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 controlli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tint val="90000"/>
                            <a:lumMod val="110000"/>
                          </a:schemeClr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Controlli negativi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tint val="90000"/>
                            <a:lumMod val="110000"/>
                          </a:schemeClr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 cui per mancata esecuzione trattamenti obbligatori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tint val="90000"/>
                            <a:lumMod val="110000"/>
                          </a:schemeClr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20717393"/>
                  </a:ext>
                </a:extLst>
              </a:tr>
              <a:tr h="499636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Controlli su quaderno campagna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  <a:r>
                        <a:rPr lang="it-IT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it-IT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it-IT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it-IT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917615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Controlli su domande aiuto investimenti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5718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833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logo regione vene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88" y="147638"/>
            <a:ext cx="34464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34B62AA-E94A-0C09-C10F-F90133FEDAD7}"/>
              </a:ext>
            </a:extLst>
          </p:cNvPr>
          <p:cNvSpPr txBox="1"/>
          <p:nvPr/>
        </p:nvSpPr>
        <p:spPr>
          <a:xfrm>
            <a:off x="4431318" y="163453"/>
            <a:ext cx="43994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b="1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Anno 2023….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8285CFC-9959-4DCC-B39B-4EC9CAC99672}"/>
              </a:ext>
            </a:extLst>
          </p:cNvPr>
          <p:cNvSpPr txBox="1"/>
          <p:nvPr/>
        </p:nvSpPr>
        <p:spPr>
          <a:xfrm>
            <a:off x="0" y="665793"/>
            <a:ext cx="8613266" cy="6571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dirty="0">
                <a:latin typeface="Calibri" pitchFamily="34" charset="0"/>
                <a:cs typeface="Calibri" pitchFamily="34" charset="0"/>
              </a:rPr>
              <a:t>c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ontinuazione attività di ricerca </a:t>
            </a:r>
            <a:r>
              <a:rPr lang="it-IT" dirty="0">
                <a:latin typeface="Calibri" pitchFamily="34" charset="0"/>
                <a:cs typeface="Calibri" pitchFamily="34" charset="0"/>
              </a:rPr>
              <a:t>e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sperimentazione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dirty="0">
                <a:latin typeface="Calibri" pitchFamily="34" charset="0"/>
                <a:cs typeface="Calibri" pitchFamily="34" charset="0"/>
              </a:rPr>
              <a:t>p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resentazione ed eventuale applicazione deroga utilizzo P.A.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dirty="0">
                <a:latin typeface="Calibri" pitchFamily="34" charset="0"/>
                <a:cs typeface="Calibri" pitchFamily="34" charset="0"/>
              </a:rPr>
              <a:t>r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afforzamento della rete di tecnici per edizione/diffusione bollettini fitosanitari </a:t>
            </a:r>
            <a:endParaRPr lang="it-IT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dirty="0">
                <a:latin typeface="Calibri" pitchFamily="34" charset="0"/>
                <a:cs typeface="Calibri" pitchFamily="34" charset="0"/>
              </a:rPr>
              <a:t>il potenziamento dei monitoraggi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sia dello ST che della incidenza del </a:t>
            </a:r>
            <a:r>
              <a:rPr lang="it-IT" dirty="0" err="1" smtClean="0">
                <a:latin typeface="Calibri" pitchFamily="34" charset="0"/>
                <a:cs typeface="Calibri" pitchFamily="34" charset="0"/>
              </a:rPr>
              <a:t>fitoplasma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(3097 </a:t>
            </a:r>
            <a:r>
              <a:rPr lang="it-IT" dirty="0">
                <a:latin typeface="Calibri" pitchFamily="34" charset="0"/>
                <a:cs typeface="Calibri" pitchFamily="34" charset="0"/>
              </a:rPr>
              <a:t>parcelle vitate  per 937 ettari in 187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Comuni)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incremento azioni di rilevazione per eradicazione </a:t>
            </a:r>
            <a:r>
              <a:rPr lang="it-IT" dirty="0">
                <a:latin typeface="Calibri" pitchFamily="34" charset="0"/>
                <a:cs typeface="Calibri" pitchFamily="34" charset="0"/>
              </a:rPr>
              <a:t>dei vigneti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infetti</a:t>
            </a:r>
            <a:endParaRPr lang="it-IT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informazione capillare dei viticoltori</a:t>
            </a:r>
            <a:endParaRPr lang="it-IT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la </a:t>
            </a:r>
            <a:r>
              <a:rPr lang="it-IT" dirty="0">
                <a:latin typeface="Calibri" pitchFamily="34" charset="0"/>
                <a:cs typeface="Calibri" pitchFamily="34" charset="0"/>
              </a:rPr>
              <a:t>formazione dei tecnici e l’informazione dei soggetti coinvolti nella filiera di vendita/uso dei fitofarmaci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supporto </a:t>
            </a:r>
            <a:r>
              <a:rPr lang="it-IT" dirty="0">
                <a:latin typeface="Calibri" pitchFamily="34" charset="0"/>
                <a:cs typeface="Calibri" pitchFamily="34" charset="0"/>
              </a:rPr>
              <a:t>alla costituzione e al rafforzamento di specifici fondi di </a:t>
            </a:r>
            <a:r>
              <a:rPr lang="it-IT" dirty="0" err="1" smtClean="0">
                <a:latin typeface="Calibri" pitchFamily="34" charset="0"/>
                <a:cs typeface="Calibri" pitchFamily="34" charset="0"/>
              </a:rPr>
              <a:t>mutualizzazione</a:t>
            </a:r>
            <a:endParaRPr lang="it-IT" dirty="0" smtClean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dirty="0">
                <a:latin typeface="Calibri" pitchFamily="34" charset="0"/>
                <a:cs typeface="Calibri" pitchFamily="34" charset="0"/>
              </a:rPr>
              <a:t>m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antenimento blocco utilizzo UV oggetto di ordinanza per dichiarazione di produzione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dirty="0">
                <a:latin typeface="Calibri" pitchFamily="34" charset="0"/>
                <a:cs typeface="Calibri" pitchFamily="34" charset="0"/>
              </a:rPr>
              <a:t>m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antenimento obbligo osservanza disposizioni lotta obbligatoria per accesso fondi interventi strutturali vitivinicolo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Disposizioni per utilizzo dei fondi nazionali per estirpazione piante infette</a:t>
            </a:r>
            <a:endParaRPr lang="it-IT" sz="1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52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logo regione vene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88" y="147638"/>
            <a:ext cx="34464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496389" y="4562049"/>
            <a:ext cx="853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0000"/>
                </a:solidFill>
                <a:latin typeface="Calibri"/>
                <a:cs typeface="+mn-cs"/>
              </a:rPr>
              <a:t>(*) per coloro che hanno chiesto di prolungare da biennale a </a:t>
            </a:r>
            <a:r>
              <a:rPr lang="it-IT" b="1" dirty="0" smtClean="0">
                <a:solidFill>
                  <a:srgbClr val="000000"/>
                </a:solidFill>
                <a:latin typeface="Calibri"/>
                <a:cs typeface="+mn-cs"/>
              </a:rPr>
              <a:t>triennale</a:t>
            </a:r>
            <a:endParaRPr lang="it-IT" b="1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8" name="CasellaDiTesto 14">
            <a:extLst>
              <a:ext uri="{FF2B5EF4-FFF2-40B4-BE49-F238E27FC236}">
                <a16:creationId xmlns:a16="http://schemas.microsoft.com/office/drawing/2014/main" id="{4F99B6BB-C4AA-45DE-B209-5A40F02D0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686" y="146845"/>
            <a:ext cx="44978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400" b="1" noProof="0" dirty="0">
                <a:solidFill>
                  <a:srgbClr val="00B050"/>
                </a:solidFill>
                <a:latin typeface="Calibri" panose="020F0502020204030204" pitchFamily="34" charset="0"/>
              </a:rPr>
              <a:t>Prossime scadenze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97472" y="802771"/>
            <a:ext cx="853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0000"/>
                </a:solidFill>
                <a:latin typeface="Calibri"/>
                <a:cs typeface="+mn-cs"/>
              </a:rPr>
              <a:t>Fine lavori e presentazione domanda di saldo</a:t>
            </a:r>
            <a:endParaRPr lang="it-IT" b="1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620642"/>
              </p:ext>
            </p:extLst>
          </p:nvPr>
        </p:nvGraphicFramePr>
        <p:xfrm>
          <a:off x="496389" y="1673391"/>
          <a:ext cx="8112034" cy="2572036"/>
        </p:xfrm>
        <a:graphic>
          <a:graphicData uri="http://schemas.openxmlformats.org/drawingml/2006/table">
            <a:tbl>
              <a:tblPr/>
              <a:tblGrid>
                <a:gridCol w="5471122">
                  <a:extLst>
                    <a:ext uri="{9D8B030D-6E8A-4147-A177-3AD203B41FA5}">
                      <a16:colId xmlns:a16="http://schemas.microsoft.com/office/drawing/2014/main" val="2947621811"/>
                    </a:ext>
                  </a:extLst>
                </a:gridCol>
                <a:gridCol w="2640912">
                  <a:extLst>
                    <a:ext uri="{9D8B030D-6E8A-4147-A177-3AD203B41FA5}">
                      <a16:colId xmlns:a16="http://schemas.microsoft.com/office/drawing/2014/main" val="3972480524"/>
                    </a:ext>
                  </a:extLst>
                </a:gridCol>
              </a:tblGrid>
              <a:tr h="666331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RISTRUTTURAZIONE E RICONVERSIONE VIGNETI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Scadenza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465889"/>
                  </a:ext>
                </a:extLst>
              </a:tr>
              <a:tr h="333165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DGR n. 897 del 09/07/2020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15/04/2023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009813"/>
                  </a:ext>
                </a:extLst>
              </a:tr>
              <a:tr h="346492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DGR n. 437 del 06/04/2021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15/10/2023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498718"/>
                  </a:ext>
                </a:extLst>
              </a:tr>
              <a:tr h="546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INVESTIMENTI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Scadenza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396962"/>
                  </a:ext>
                </a:extLst>
              </a:tr>
              <a:tr h="33316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DGR n. 1284/2020 (biennale 2021/22)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31/03/2023 (*)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163024"/>
                  </a:ext>
                </a:extLst>
              </a:tr>
              <a:tr h="34649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DGR n. 1245/2021  (biennale 2022/23)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31/03/2023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256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29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logo regione vene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88" y="147638"/>
            <a:ext cx="34464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289265" y="776102"/>
            <a:ext cx="8182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Bando </a:t>
            </a:r>
            <a:r>
              <a:rPr lang="it-IT" b="1" dirty="0" smtClean="0"/>
              <a:t>Ristrutturazione </a:t>
            </a:r>
            <a:r>
              <a:rPr lang="it-IT" b="1" dirty="0"/>
              <a:t>riconversione vigneti </a:t>
            </a:r>
            <a:r>
              <a:rPr lang="it-IT" b="1" dirty="0" smtClean="0"/>
              <a:t>in apertura</a:t>
            </a:r>
          </a:p>
          <a:p>
            <a:pPr algn="just"/>
            <a:r>
              <a:rPr lang="it-IT" u="sng" dirty="0" smtClean="0"/>
              <a:t>Termine </a:t>
            </a:r>
            <a:r>
              <a:rPr lang="it-IT" u="sng" dirty="0"/>
              <a:t>presentazione domande 31 marzo 2023</a:t>
            </a:r>
            <a:r>
              <a:rPr lang="it-IT" dirty="0"/>
              <a:t>.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89265" y="1590025"/>
            <a:ext cx="863078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b="1" dirty="0"/>
              <a:t>Introduzione di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it-IT" dirty="0"/>
              <a:t>punteggio preferenza per superfici da </a:t>
            </a:r>
            <a:r>
              <a:rPr lang="it-IT" b="1" dirty="0"/>
              <a:t>ristrutturare</a:t>
            </a:r>
            <a:r>
              <a:rPr lang="it-IT" dirty="0"/>
              <a:t> per fallanze e/o </a:t>
            </a:r>
            <a:r>
              <a:rPr lang="it-IT" dirty="0" err="1"/>
              <a:t>disetaneità</a:t>
            </a:r>
            <a:r>
              <a:rPr lang="it-IT" dirty="0"/>
              <a:t> superiore al 10% (2 classi 10-25% / oltre 25%)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it-IT" b="1" dirty="0"/>
              <a:t>Condizionato a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it-IT" dirty="0"/>
              <a:t>Verifica da parte di AVEPA delle condizioni di punteggio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it-IT" dirty="0"/>
              <a:t>Estirpo del vigneto entro 30 giugno 2023 </a:t>
            </a:r>
          </a:p>
          <a:p>
            <a:pPr algn="just"/>
            <a:endParaRPr lang="it-IT" b="1" dirty="0" smtClean="0">
              <a:solidFill>
                <a:srgbClr val="FF0000"/>
              </a:solidFill>
            </a:endParaRPr>
          </a:p>
          <a:p>
            <a:pPr algn="just"/>
            <a:r>
              <a:rPr lang="it-IT" b="1" dirty="0" smtClean="0">
                <a:solidFill>
                  <a:srgbClr val="FF0000"/>
                </a:solidFill>
              </a:rPr>
              <a:t>ATTENZIONE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b="1" dirty="0" smtClean="0"/>
              <a:t>Ammissibili se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it-IT" dirty="0"/>
              <a:t>s</a:t>
            </a:r>
            <a:r>
              <a:rPr lang="it-IT" dirty="0" smtClean="0"/>
              <a:t>ono state osservato le </a:t>
            </a:r>
            <a:r>
              <a:rPr lang="it-IT" dirty="0"/>
              <a:t>prescrizioni </a:t>
            </a:r>
            <a:r>
              <a:rPr lang="it-IT" dirty="0" smtClean="0"/>
              <a:t>delle disposizioni </a:t>
            </a:r>
            <a:r>
              <a:rPr lang="it-IT" dirty="0"/>
              <a:t>nazionali e regionali in materia fitosanitaria, con particolare riferimento al Decreto del direttore dell'Unità organizzativa fitosanitario 12/05/2022 n. </a:t>
            </a:r>
            <a:r>
              <a:rPr lang="it-IT" dirty="0" smtClean="0"/>
              <a:t>30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b="1" dirty="0" smtClean="0"/>
              <a:t>Obbligo di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it-IT" dirty="0" smtClean="0"/>
              <a:t>osservare </a:t>
            </a:r>
            <a:r>
              <a:rPr lang="it-IT" dirty="0"/>
              <a:t>ed adempiere alle prescrizioni dettate dalle disposizioni nazionali e regionali in materia fitosanitaria, in particolare dai decreti del direttore dell'Unità organizzativa fitosanitario annualmente approvati, </a:t>
            </a:r>
            <a:r>
              <a:rPr lang="it-IT" dirty="0" smtClean="0"/>
              <a:t>a partire dal 1/1/2025</a:t>
            </a:r>
          </a:p>
        </p:txBody>
      </p:sp>
      <p:sp>
        <p:nvSpPr>
          <p:cNvPr id="6" name="CasellaDiTesto 14">
            <a:extLst>
              <a:ext uri="{FF2B5EF4-FFF2-40B4-BE49-F238E27FC236}">
                <a16:creationId xmlns:a16="http://schemas.microsoft.com/office/drawing/2014/main" id="{4F99B6BB-C4AA-45DE-B209-5A40F02D0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686" y="146845"/>
            <a:ext cx="44978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400" b="1" noProof="0" dirty="0">
                <a:solidFill>
                  <a:srgbClr val="00B050"/>
                </a:solidFill>
                <a:latin typeface="Calibri" panose="020F0502020204030204" pitchFamily="34" charset="0"/>
              </a:rPr>
              <a:t>Prossime scadenze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egnaposto contenuto 2"/>
          <p:cNvSpPr>
            <a:spLocks noGrp="1"/>
          </p:cNvSpPr>
          <p:nvPr>
            <p:ph idx="1"/>
          </p:nvPr>
        </p:nvSpPr>
        <p:spPr>
          <a:xfrm>
            <a:off x="323850" y="1268413"/>
            <a:ext cx="8374063" cy="45370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it-IT" altLang="it-IT" sz="3500" b="1" dirty="0">
                <a:solidFill>
                  <a:srgbClr val="006600"/>
                </a:solidFill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it-IT" altLang="it-IT" b="1" dirty="0">
              <a:solidFill>
                <a:srgbClr val="0066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it-IT" altLang="it-IT" b="1" dirty="0">
                <a:solidFill>
                  <a:srgbClr val="006600"/>
                </a:solidFill>
                <a:latin typeface="Times New Roman" pitchFamily="18" charset="0"/>
              </a:rPr>
              <a:t>Grazie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it-IT" altLang="it-IT" b="1" dirty="0">
              <a:solidFill>
                <a:srgbClr val="0066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it-IT" altLang="it-IT" sz="1600" b="1" dirty="0">
              <a:solidFill>
                <a:srgbClr val="0066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it-IT" altLang="it-IT" sz="1600" b="1" dirty="0">
              <a:solidFill>
                <a:srgbClr val="006600"/>
              </a:solidFill>
            </a:endParaRPr>
          </a:p>
          <a:p>
            <a:pPr algn="r" eaLnBrk="1" hangingPunct="1">
              <a:lnSpc>
                <a:spcPct val="80000"/>
              </a:lnSpc>
              <a:buFontTx/>
              <a:buNone/>
            </a:pPr>
            <a:endParaRPr lang="it-IT" altLang="it-IT" sz="1000" b="1" dirty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it-IT" altLang="it-IT" sz="1600" b="1" dirty="0">
                <a:solidFill>
                  <a:srgbClr val="006600"/>
                </a:solidFill>
              </a:rPr>
              <a:t>alberto.zannol@regione.veneto.it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it-IT" altLang="it-IT" sz="900" b="1" dirty="0">
              <a:solidFill>
                <a:srgbClr val="006600"/>
              </a:solidFill>
            </a:endParaRPr>
          </a:p>
        </p:txBody>
      </p:sp>
      <p:pic>
        <p:nvPicPr>
          <p:cNvPr id="4" name="Picture 5" descr="logo regione vene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47638"/>
            <a:ext cx="34464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2612DF62-371C-4F7C-83A8-2F8305A24A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2631612"/>
              </p:ext>
            </p:extLst>
          </p:nvPr>
        </p:nvGraphicFramePr>
        <p:xfrm>
          <a:off x="152400" y="859282"/>
          <a:ext cx="8687421" cy="5428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ject 13">
            <a:extLst>
              <a:ext uri="{FF2B5EF4-FFF2-40B4-BE49-F238E27FC236}">
                <a16:creationId xmlns:a16="http://schemas.microsoft.com/office/drawing/2014/main" id="{1CD02B02-A552-81A7-3DA1-55011CB789F8}"/>
              </a:ext>
            </a:extLst>
          </p:cNvPr>
          <p:cNvSpPr txBox="1">
            <a:spLocks/>
          </p:cNvSpPr>
          <p:nvPr/>
        </p:nvSpPr>
        <p:spPr>
          <a:xfrm>
            <a:off x="152400" y="6288014"/>
            <a:ext cx="8721806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1400" b="1" spc="-5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 </a:t>
            </a:r>
            <a:r>
              <a:rPr lang="it-IT" sz="1400" spc="-5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Campagna 21/22 aggiornato al 31luglio 2022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FBFDCF6-2962-4316-BA7A-EB9B88720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44539" cy="414564"/>
          </a:xfrm>
          <a:prstGeom prst="rect">
            <a:avLst/>
          </a:prstGeom>
        </p:spPr>
      </p:pic>
      <p:sp>
        <p:nvSpPr>
          <p:cNvPr id="8" name="CasellaDiTesto 14">
            <a:extLst>
              <a:ext uri="{FF2B5EF4-FFF2-40B4-BE49-F238E27FC236}">
                <a16:creationId xmlns:a16="http://schemas.microsoft.com/office/drawing/2014/main" id="{3687FC52-055B-4C7F-A5FC-5D1ED4C2C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952" y="414564"/>
            <a:ext cx="79907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it-IT" altLang="it-IT" sz="2400" b="1" dirty="0">
                <a:solidFill>
                  <a:srgbClr val="00B050"/>
                </a:solidFill>
                <a:latin typeface="Calibri" pitchFamily="34" charset="0"/>
              </a:rPr>
              <a:t>Andamento superficie vitata</a:t>
            </a:r>
          </a:p>
        </p:txBody>
      </p:sp>
    </p:spTree>
    <p:extLst>
      <p:ext uri="{BB962C8B-B14F-4D97-AF65-F5344CB8AC3E}">
        <p14:creationId xmlns:p14="http://schemas.microsoft.com/office/powerpoint/2010/main" val="37992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logo regione vene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464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2C944786-0892-4154-B6A4-2D6CC7A091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9998357"/>
              </p:ext>
            </p:extLst>
          </p:nvPr>
        </p:nvGraphicFramePr>
        <p:xfrm>
          <a:off x="355600" y="764362"/>
          <a:ext cx="8369299" cy="369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sellaDiTesto 14">
            <a:extLst>
              <a:ext uri="{FF2B5EF4-FFF2-40B4-BE49-F238E27FC236}">
                <a16:creationId xmlns:a16="http://schemas.microsoft.com/office/drawing/2014/main" id="{D4BE1197-8C0F-4B88-AA0B-D928E82EB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952" y="414564"/>
            <a:ext cx="79907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it-IT" altLang="it-IT" sz="2400" b="1" dirty="0">
                <a:solidFill>
                  <a:srgbClr val="00B050"/>
                </a:solidFill>
                <a:latin typeface="Calibri" pitchFamily="34" charset="0"/>
              </a:rPr>
              <a:t>Andamento estirpi e impianti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562630"/>
              </p:ext>
            </p:extLst>
          </p:nvPr>
        </p:nvGraphicFramePr>
        <p:xfrm>
          <a:off x="770711" y="5224149"/>
          <a:ext cx="7737943" cy="1370667"/>
        </p:xfrm>
        <a:graphic>
          <a:graphicData uri="http://schemas.openxmlformats.org/drawingml/2006/table">
            <a:tbl>
              <a:tblPr/>
              <a:tblGrid>
                <a:gridCol w="1840998">
                  <a:extLst>
                    <a:ext uri="{9D8B030D-6E8A-4147-A177-3AD203B41FA5}">
                      <a16:colId xmlns:a16="http://schemas.microsoft.com/office/drawing/2014/main" val="4110962960"/>
                    </a:ext>
                  </a:extLst>
                </a:gridCol>
                <a:gridCol w="1654021">
                  <a:extLst>
                    <a:ext uri="{9D8B030D-6E8A-4147-A177-3AD203B41FA5}">
                      <a16:colId xmlns:a16="http://schemas.microsoft.com/office/drawing/2014/main" val="2635420038"/>
                    </a:ext>
                  </a:extLst>
                </a:gridCol>
                <a:gridCol w="1136241">
                  <a:extLst>
                    <a:ext uri="{9D8B030D-6E8A-4147-A177-3AD203B41FA5}">
                      <a16:colId xmlns:a16="http://schemas.microsoft.com/office/drawing/2014/main" val="3057704356"/>
                    </a:ext>
                  </a:extLst>
                </a:gridCol>
                <a:gridCol w="1093092">
                  <a:extLst>
                    <a:ext uri="{9D8B030D-6E8A-4147-A177-3AD203B41FA5}">
                      <a16:colId xmlns:a16="http://schemas.microsoft.com/office/drawing/2014/main" val="1275529869"/>
                    </a:ext>
                  </a:extLst>
                </a:gridCol>
                <a:gridCol w="1093092">
                  <a:extLst>
                    <a:ext uri="{9D8B030D-6E8A-4147-A177-3AD203B41FA5}">
                      <a16:colId xmlns:a16="http://schemas.microsoft.com/office/drawing/2014/main" val="3741526855"/>
                    </a:ext>
                  </a:extLst>
                </a:gridCol>
                <a:gridCol w="920499">
                  <a:extLst>
                    <a:ext uri="{9D8B030D-6E8A-4147-A177-3AD203B41FA5}">
                      <a16:colId xmlns:a16="http://schemas.microsoft.com/office/drawing/2014/main" val="1810980187"/>
                    </a:ext>
                  </a:extLst>
                </a:gridCol>
              </a:tblGrid>
              <a:tr h="39647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Diritti (ettari)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Autorizzazioni (ettari)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Totale (ettari)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442934"/>
                  </a:ext>
                </a:extLst>
              </a:tr>
              <a:tr h="57771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conversione ex diritti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nuovo impianto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reimpianti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reimpianti anticipati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424091"/>
                  </a:ext>
                </a:extLst>
              </a:tr>
              <a:tr h="396474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(132,77)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640,12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2180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1819,52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4648,05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4232061"/>
                  </a:ext>
                </a:extLst>
              </a:tr>
            </a:tbl>
          </a:graphicData>
        </a:graphic>
      </p:graphicFrame>
      <p:sp>
        <p:nvSpPr>
          <p:cNvPr id="7" name="CasellaDiTesto 14">
            <a:extLst>
              <a:ext uri="{FF2B5EF4-FFF2-40B4-BE49-F238E27FC236}">
                <a16:creationId xmlns:a16="http://schemas.microsoft.com/office/drawing/2014/main" id="{D4BE1197-8C0F-4B88-AA0B-D928E82EB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98" y="4575304"/>
            <a:ext cx="79907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it-IT" altLang="it-IT" sz="2400" b="1" dirty="0" smtClean="0">
                <a:solidFill>
                  <a:srgbClr val="00B050"/>
                </a:solidFill>
                <a:latin typeface="Calibri" pitchFamily="34" charset="0"/>
              </a:rPr>
              <a:t>Portafoglio</a:t>
            </a:r>
            <a:endParaRPr lang="it-IT" altLang="it-IT" sz="24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cxnSp>
        <p:nvCxnSpPr>
          <p:cNvPr id="9" name="Connettore diritto 8"/>
          <p:cNvCxnSpPr/>
          <p:nvPr/>
        </p:nvCxnSpPr>
        <p:spPr>
          <a:xfrm>
            <a:off x="1097280" y="5564777"/>
            <a:ext cx="1162594" cy="8360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>
          <a:xfrm flipH="1">
            <a:off x="1097280" y="5564777"/>
            <a:ext cx="1058091" cy="8360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20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logo regione vene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464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C2C6E73E-3BC0-431C-B68C-AA735A0AF8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496676"/>
              </p:ext>
            </p:extLst>
          </p:nvPr>
        </p:nvGraphicFramePr>
        <p:xfrm>
          <a:off x="412749" y="1652032"/>
          <a:ext cx="8318502" cy="4495800"/>
        </p:xfrm>
        <a:graphic>
          <a:graphicData uri="http://schemas.openxmlformats.org/drawingml/2006/table">
            <a:tbl>
              <a:tblPr/>
              <a:tblGrid>
                <a:gridCol w="2374900">
                  <a:extLst>
                    <a:ext uri="{9D8B030D-6E8A-4147-A177-3AD203B41FA5}">
                      <a16:colId xmlns:a16="http://schemas.microsoft.com/office/drawing/2014/main" val="112034614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09383714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167666552"/>
                    </a:ext>
                  </a:extLst>
                </a:gridCol>
                <a:gridCol w="674680">
                  <a:extLst>
                    <a:ext uri="{9D8B030D-6E8A-4147-A177-3AD203B41FA5}">
                      <a16:colId xmlns:a16="http://schemas.microsoft.com/office/drawing/2014/main" val="1285398493"/>
                    </a:ext>
                  </a:extLst>
                </a:gridCol>
                <a:gridCol w="94127">
                  <a:extLst>
                    <a:ext uri="{9D8B030D-6E8A-4147-A177-3AD203B41FA5}">
                      <a16:colId xmlns:a16="http://schemas.microsoft.com/office/drawing/2014/main" val="90173822"/>
                    </a:ext>
                  </a:extLst>
                </a:gridCol>
                <a:gridCol w="753019">
                  <a:extLst>
                    <a:ext uri="{9D8B030D-6E8A-4147-A177-3AD203B41FA5}">
                      <a16:colId xmlns:a16="http://schemas.microsoft.com/office/drawing/2014/main" val="2401479750"/>
                    </a:ext>
                  </a:extLst>
                </a:gridCol>
                <a:gridCol w="753019">
                  <a:extLst>
                    <a:ext uri="{9D8B030D-6E8A-4147-A177-3AD203B41FA5}">
                      <a16:colId xmlns:a16="http://schemas.microsoft.com/office/drawing/2014/main" val="4023539550"/>
                    </a:ext>
                  </a:extLst>
                </a:gridCol>
                <a:gridCol w="753019">
                  <a:extLst>
                    <a:ext uri="{9D8B030D-6E8A-4147-A177-3AD203B41FA5}">
                      <a16:colId xmlns:a16="http://schemas.microsoft.com/office/drawing/2014/main" val="1955597822"/>
                    </a:ext>
                  </a:extLst>
                </a:gridCol>
                <a:gridCol w="753019">
                  <a:extLst>
                    <a:ext uri="{9D8B030D-6E8A-4147-A177-3AD203B41FA5}">
                      <a16:colId xmlns:a16="http://schemas.microsoft.com/office/drawing/2014/main" val="2054361158"/>
                    </a:ext>
                  </a:extLst>
                </a:gridCol>
                <a:gridCol w="753019">
                  <a:extLst>
                    <a:ext uri="{9D8B030D-6E8A-4147-A177-3AD203B41FA5}">
                      <a16:colId xmlns:a16="http://schemas.microsoft.com/office/drawing/2014/main" val="2746542249"/>
                    </a:ext>
                  </a:extLst>
                </a:gridCol>
              </a:tblGrid>
              <a:tr h="56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Varietà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Totale (ettari)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2022/</a:t>
                      </a:r>
                    </a:p>
                    <a:p>
                      <a:pPr algn="ctr" fontAlgn="ctr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Variazione rispetto 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042251"/>
                  </a:ext>
                </a:extLst>
              </a:tr>
              <a:tr h="5619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714660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GLERA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36.714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36.151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14,27%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9,51%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4,46%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-0,05%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585303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PINOT GRIGIO G.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15.988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5,69%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593831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MERLOT 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5.991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5.870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-4,85%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-4,15%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-1,16%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899418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CHARDONNAY B.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5.479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4,44%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152395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CABERNET SAUVIGNON 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-3,36%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-8,47%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-7,51%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-5,32%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-3,80%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-3,84%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588833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PINOT NERO 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78,51%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649922"/>
                  </a:ext>
                </a:extLst>
              </a:tr>
            </a:tbl>
          </a:graphicData>
        </a:graphic>
      </p:graphicFrame>
      <p:sp>
        <p:nvSpPr>
          <p:cNvPr id="6" name="CasellaDiTesto 14">
            <a:extLst>
              <a:ext uri="{FF2B5EF4-FFF2-40B4-BE49-F238E27FC236}">
                <a16:creationId xmlns:a16="http://schemas.microsoft.com/office/drawing/2014/main" id="{20E772C5-F59C-4EF6-8063-04B47E647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649" y="618480"/>
            <a:ext cx="79907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it-IT" altLang="it-IT" sz="2400" b="1" dirty="0">
                <a:solidFill>
                  <a:srgbClr val="00B050"/>
                </a:solidFill>
                <a:latin typeface="Calibri" pitchFamily="34" charset="0"/>
              </a:rPr>
              <a:t>Andamento superficie vitata per le principali varietà al </a:t>
            </a:r>
            <a:r>
              <a:rPr lang="it-IT" altLang="it-IT" sz="2400" b="1" dirty="0" smtClean="0">
                <a:solidFill>
                  <a:srgbClr val="00B050"/>
                </a:solidFill>
                <a:latin typeface="Calibri" pitchFamily="34" charset="0"/>
              </a:rPr>
              <a:t>31/7/2022</a:t>
            </a:r>
            <a:endParaRPr lang="it-IT" altLang="it-IT" sz="2400" b="1" dirty="0">
              <a:solidFill>
                <a:srgbClr val="00B05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99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0">
            <a:extLst>
              <a:ext uri="{FF2B5EF4-FFF2-40B4-BE49-F238E27FC236}">
                <a16:creationId xmlns:a16="http://schemas.microsoft.com/office/drawing/2014/main" id="{B7698118-9A15-49D8-A09B-744D5B420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988" y="845753"/>
            <a:ext cx="84759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it-IT" altLang="it-IT" sz="2000" b="1" dirty="0">
                <a:solidFill>
                  <a:srgbClr val="00B050"/>
                </a:solidFill>
              </a:rPr>
              <a:t>Produzione uva </a:t>
            </a:r>
            <a:r>
              <a:rPr lang="it-IT" altLang="it-IT" sz="2000" b="1" dirty="0" smtClean="0">
                <a:solidFill>
                  <a:srgbClr val="00B050"/>
                </a:solidFill>
              </a:rPr>
              <a:t>rivendicata prime </a:t>
            </a:r>
            <a:r>
              <a:rPr lang="it-IT" altLang="it-IT" sz="2000" b="1" dirty="0">
                <a:solidFill>
                  <a:srgbClr val="00B050"/>
                </a:solidFill>
              </a:rPr>
              <a:t>10 DO </a:t>
            </a:r>
            <a:r>
              <a:rPr lang="it-IT" altLang="it-IT" sz="1000" b="1" dirty="0" smtClean="0">
                <a:solidFill>
                  <a:srgbClr val="00B050"/>
                </a:solidFill>
                <a:latin typeface="+mn-lt"/>
              </a:rPr>
              <a:t>(q x 1.000</a:t>
            </a:r>
            <a:r>
              <a:rPr lang="it-IT" altLang="it-IT" sz="1000" b="1" dirty="0">
                <a:solidFill>
                  <a:srgbClr val="00B050"/>
                </a:solidFill>
                <a:latin typeface="+mn-lt"/>
              </a:rPr>
              <a:t>)</a:t>
            </a:r>
            <a:endParaRPr lang="it-IT" altLang="it-IT" sz="2000" b="1" dirty="0">
              <a:solidFill>
                <a:srgbClr val="00B050"/>
              </a:solidFill>
            </a:endParaRPr>
          </a:p>
        </p:txBody>
      </p:sp>
      <p:pic>
        <p:nvPicPr>
          <p:cNvPr id="5" name="Picture 5" descr="logo regione veneto">
            <a:extLst>
              <a:ext uri="{FF2B5EF4-FFF2-40B4-BE49-F238E27FC236}">
                <a16:creationId xmlns:a16="http://schemas.microsoft.com/office/drawing/2014/main" id="{42946EBF-AAEC-4E71-A8E6-D961C3071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464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508510"/>
              </p:ext>
            </p:extLst>
          </p:nvPr>
        </p:nvGraphicFramePr>
        <p:xfrm>
          <a:off x="322988" y="1881052"/>
          <a:ext cx="8475955" cy="455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Foglio di lavoro" r:id="rId4" imgW="6162756" imgH="3314588" progId="Excel.Sheet.12">
                  <p:embed/>
                </p:oleObj>
              </mc:Choice>
              <mc:Fallback>
                <p:oleObj name="Foglio di lavoro" r:id="rId4" imgW="6162756" imgH="33145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2988" y="1881052"/>
                        <a:ext cx="8475955" cy="4558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48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logo regione veneto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217488" y="147638"/>
            <a:ext cx="34464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4"/>
          <p:cNvSpPr txBox="1">
            <a:spLocks noChangeArrowheads="1"/>
          </p:cNvSpPr>
          <p:nvPr/>
        </p:nvSpPr>
        <p:spPr bwMode="auto">
          <a:xfrm>
            <a:off x="2245386" y="868847"/>
            <a:ext cx="51498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2000" b="1" dirty="0">
                <a:solidFill>
                  <a:srgbClr val="00B050"/>
                </a:solidFill>
              </a:rPr>
              <a:t>Superficie  a varietà Glera in Veneto </a:t>
            </a:r>
          </a:p>
        </p:txBody>
      </p:sp>
      <p:pic>
        <p:nvPicPr>
          <p:cNvPr id="8" name="Picture 5" descr="logo regione vene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47638"/>
            <a:ext cx="34464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914214"/>
              </p:ext>
            </p:extLst>
          </p:nvPr>
        </p:nvGraphicFramePr>
        <p:xfrm>
          <a:off x="1554480" y="5460274"/>
          <a:ext cx="6194002" cy="1103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Foglio di lavoro" r:id="rId4" imgW="4133816" imgH="952314" progId="Excel.Sheet.12">
                  <p:embed/>
                </p:oleObj>
              </mc:Choice>
              <mc:Fallback>
                <p:oleObj name="Foglio di lavoro" r:id="rId4" imgW="4133816" imgH="95231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4480" y="5460274"/>
                        <a:ext cx="6194002" cy="1103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Gra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5844264"/>
              </p:ext>
            </p:extLst>
          </p:nvPr>
        </p:nvGraphicFramePr>
        <p:xfrm>
          <a:off x="587827" y="1240971"/>
          <a:ext cx="7602583" cy="3997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logo regione veneto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217488" y="147638"/>
            <a:ext cx="34464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67" name="Rettangolo 1"/>
          <p:cNvSpPr>
            <a:spLocks noChangeArrowheads="1"/>
          </p:cNvSpPr>
          <p:nvPr/>
        </p:nvSpPr>
        <p:spPr bwMode="auto">
          <a:xfrm>
            <a:off x="4885038" y="217917"/>
            <a:ext cx="36494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it-IT" altLang="it-IT" sz="2400" b="1" dirty="0">
                <a:solidFill>
                  <a:srgbClr val="00B050"/>
                </a:solidFill>
              </a:rPr>
              <a:t>Evoluzione Pinot Grigio</a:t>
            </a:r>
          </a:p>
        </p:txBody>
      </p:sp>
      <p:pic>
        <p:nvPicPr>
          <p:cNvPr id="6" name="Picture 5" descr="logo regione vene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47638"/>
            <a:ext cx="34464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809330"/>
              </p:ext>
            </p:extLst>
          </p:nvPr>
        </p:nvGraphicFramePr>
        <p:xfrm>
          <a:off x="509453" y="1077681"/>
          <a:ext cx="8025073" cy="5362307"/>
        </p:xfrm>
        <a:graphic>
          <a:graphicData uri="http://schemas.openxmlformats.org/drawingml/2006/table">
            <a:tbl>
              <a:tblPr/>
              <a:tblGrid>
                <a:gridCol w="1885159">
                  <a:extLst>
                    <a:ext uri="{9D8B030D-6E8A-4147-A177-3AD203B41FA5}">
                      <a16:colId xmlns:a16="http://schemas.microsoft.com/office/drawing/2014/main" val="862895587"/>
                    </a:ext>
                  </a:extLst>
                </a:gridCol>
                <a:gridCol w="797247">
                  <a:extLst>
                    <a:ext uri="{9D8B030D-6E8A-4147-A177-3AD203B41FA5}">
                      <a16:colId xmlns:a16="http://schemas.microsoft.com/office/drawing/2014/main" val="1368375436"/>
                    </a:ext>
                  </a:extLst>
                </a:gridCol>
                <a:gridCol w="797247">
                  <a:extLst>
                    <a:ext uri="{9D8B030D-6E8A-4147-A177-3AD203B41FA5}">
                      <a16:colId xmlns:a16="http://schemas.microsoft.com/office/drawing/2014/main" val="2673930880"/>
                    </a:ext>
                  </a:extLst>
                </a:gridCol>
                <a:gridCol w="797247">
                  <a:extLst>
                    <a:ext uri="{9D8B030D-6E8A-4147-A177-3AD203B41FA5}">
                      <a16:colId xmlns:a16="http://schemas.microsoft.com/office/drawing/2014/main" val="132634676"/>
                    </a:ext>
                  </a:extLst>
                </a:gridCol>
                <a:gridCol w="797247">
                  <a:extLst>
                    <a:ext uri="{9D8B030D-6E8A-4147-A177-3AD203B41FA5}">
                      <a16:colId xmlns:a16="http://schemas.microsoft.com/office/drawing/2014/main" val="4130136549"/>
                    </a:ext>
                  </a:extLst>
                </a:gridCol>
                <a:gridCol w="755725">
                  <a:extLst>
                    <a:ext uri="{9D8B030D-6E8A-4147-A177-3AD203B41FA5}">
                      <a16:colId xmlns:a16="http://schemas.microsoft.com/office/drawing/2014/main" val="4091719971"/>
                    </a:ext>
                  </a:extLst>
                </a:gridCol>
                <a:gridCol w="755725">
                  <a:extLst>
                    <a:ext uri="{9D8B030D-6E8A-4147-A177-3AD203B41FA5}">
                      <a16:colId xmlns:a16="http://schemas.microsoft.com/office/drawing/2014/main" val="839883036"/>
                    </a:ext>
                  </a:extLst>
                </a:gridCol>
                <a:gridCol w="719738">
                  <a:extLst>
                    <a:ext uri="{9D8B030D-6E8A-4147-A177-3AD203B41FA5}">
                      <a16:colId xmlns:a16="http://schemas.microsoft.com/office/drawing/2014/main" val="1449643887"/>
                    </a:ext>
                  </a:extLst>
                </a:gridCol>
                <a:gridCol w="719738">
                  <a:extLst>
                    <a:ext uri="{9D8B030D-6E8A-4147-A177-3AD203B41FA5}">
                      <a16:colId xmlns:a16="http://schemas.microsoft.com/office/drawing/2014/main" val="1105870847"/>
                    </a:ext>
                  </a:extLst>
                </a:gridCol>
              </a:tblGrid>
              <a:tr h="487481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DENOMINAZIONE</a:t>
                      </a: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su totale PG</a:t>
                      </a: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676704"/>
                  </a:ext>
                </a:extLst>
              </a:tr>
              <a:tr h="443166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DELLE VENEZIE</a:t>
                      </a: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1.356 </a:t>
                      </a:r>
                    </a:p>
                  </a:txBody>
                  <a:tcPr marL="134657" marR="7481" marT="7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1.662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1.225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1.273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1.293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1.445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67,35%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67,35%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991288"/>
                  </a:ext>
                </a:extLst>
              </a:tr>
              <a:tr h="443166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VENEZIA</a:t>
                      </a: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85 </a:t>
                      </a:r>
                    </a:p>
                  </a:txBody>
                  <a:tcPr marL="134657" marR="7481" marT="7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76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195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223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258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217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10,12%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10,12%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788498"/>
                  </a:ext>
                </a:extLst>
              </a:tr>
              <a:tr h="443166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VALDADIGE</a:t>
                      </a: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109 </a:t>
                      </a:r>
                    </a:p>
                  </a:txBody>
                  <a:tcPr marL="134657" marR="7481" marT="7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112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109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117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118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123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5,73%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389035"/>
                  </a:ext>
                </a:extLst>
              </a:tr>
              <a:tr h="443166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GARDA</a:t>
                      </a: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87 </a:t>
                      </a:r>
                    </a:p>
                  </a:txBody>
                  <a:tcPr marL="134657" marR="7481" marT="7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87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116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93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103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96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4,49%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060011"/>
                  </a:ext>
                </a:extLst>
              </a:tr>
              <a:tr h="443166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VICENZA</a:t>
                      </a: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25 </a:t>
                      </a:r>
                    </a:p>
                  </a:txBody>
                  <a:tcPr marL="134657" marR="7481" marT="7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14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51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50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68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30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1,39%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451136"/>
                  </a:ext>
                </a:extLst>
              </a:tr>
              <a:tr h="443166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ARCOLE</a:t>
                      </a: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4 </a:t>
                      </a:r>
                    </a:p>
                  </a:txBody>
                  <a:tcPr marL="134657" marR="7481" marT="7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3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23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32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31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19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0,87%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274937"/>
                  </a:ext>
                </a:extLst>
              </a:tr>
              <a:tr h="443166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ALTRE</a:t>
                      </a: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7 </a:t>
                      </a:r>
                    </a:p>
                  </a:txBody>
                  <a:tcPr marL="134657" marR="7481" marT="7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4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5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5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6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0,21%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64484"/>
                  </a:ext>
                </a:extLst>
              </a:tr>
              <a:tr h="443166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PROSECCO</a:t>
                      </a: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102 </a:t>
                      </a:r>
                    </a:p>
                  </a:txBody>
                  <a:tcPr marL="134657" marR="7481" marT="7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87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82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64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130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137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6,40%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6,40%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780288"/>
                  </a:ext>
                </a:extLst>
              </a:tr>
              <a:tr h="443166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CONEGLIANO VALDOBBIADENE </a:t>
                      </a: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56 </a:t>
                      </a:r>
                    </a:p>
                  </a:txBody>
                  <a:tcPr marL="134657" marR="7481" marT="7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75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57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54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59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59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2,76%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049104"/>
                  </a:ext>
                </a:extLst>
              </a:tr>
              <a:tr h="443166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ASOLO PROSECCO</a:t>
                      </a: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11 </a:t>
                      </a:r>
                    </a:p>
                  </a:txBody>
                  <a:tcPr marL="134657" marR="7481" marT="7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13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14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17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18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14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0,67%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13625"/>
                  </a:ext>
                </a:extLst>
              </a:tr>
              <a:tr h="443166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 PINOT GRIGIO VENETO</a:t>
                      </a:r>
                    </a:p>
                  </a:txBody>
                  <a:tcPr marL="7481" marR="7481" marT="7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1.842 </a:t>
                      </a:r>
                    </a:p>
                  </a:txBody>
                  <a:tcPr marL="134657" marR="7481" marT="7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2.133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1.877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1.929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2.083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2.145 </a:t>
                      </a:r>
                    </a:p>
                  </a:txBody>
                  <a:tcPr marL="134657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481" marR="7481" marT="7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4518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sellaDiTesto 14"/>
          <p:cNvSpPr>
            <a:spLocks noGrp="1" noChangeArrowheads="1"/>
          </p:cNvSpPr>
          <p:nvPr>
            <p:ph type="title"/>
          </p:nvPr>
        </p:nvSpPr>
        <p:spPr>
          <a:xfrm>
            <a:off x="3875964" y="120195"/>
            <a:ext cx="5090615" cy="461665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it-IT" altLang="it-IT" sz="2400" b="1" dirty="0">
                <a:solidFill>
                  <a:srgbClr val="00B050"/>
                </a:solidFill>
                <a:latin typeface="Calibri" pitchFamily="34" charset="0"/>
              </a:rPr>
              <a:t>Limiti agli incrementi di potenziale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D052A085-264E-497D-B3FD-104A7E961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874135"/>
              </p:ext>
            </p:extLst>
          </p:nvPr>
        </p:nvGraphicFramePr>
        <p:xfrm>
          <a:off x="489972" y="839357"/>
          <a:ext cx="8164055" cy="5544691"/>
        </p:xfrm>
        <a:graphic>
          <a:graphicData uri="http://schemas.openxmlformats.org/drawingml/2006/table">
            <a:tbl>
              <a:tblPr/>
              <a:tblGrid>
                <a:gridCol w="1085526">
                  <a:extLst>
                    <a:ext uri="{9D8B030D-6E8A-4147-A177-3AD203B41FA5}">
                      <a16:colId xmlns:a16="http://schemas.microsoft.com/office/drawing/2014/main" val="3081260603"/>
                    </a:ext>
                  </a:extLst>
                </a:gridCol>
                <a:gridCol w="3120885">
                  <a:extLst>
                    <a:ext uri="{9D8B030D-6E8A-4147-A177-3AD203B41FA5}">
                      <a16:colId xmlns:a16="http://schemas.microsoft.com/office/drawing/2014/main" val="886854526"/>
                    </a:ext>
                  </a:extLst>
                </a:gridCol>
                <a:gridCol w="829415">
                  <a:extLst>
                    <a:ext uri="{9D8B030D-6E8A-4147-A177-3AD203B41FA5}">
                      <a16:colId xmlns:a16="http://schemas.microsoft.com/office/drawing/2014/main" val="2693056105"/>
                    </a:ext>
                  </a:extLst>
                </a:gridCol>
                <a:gridCol w="3128229">
                  <a:extLst>
                    <a:ext uri="{9D8B030D-6E8A-4147-A177-3AD203B41FA5}">
                      <a16:colId xmlns:a16="http://schemas.microsoft.com/office/drawing/2014/main" val="1800101996"/>
                    </a:ext>
                  </a:extLst>
                </a:gridCol>
              </a:tblGrid>
              <a:tr h="154900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Conegliano Valdobbiadene Prosecco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anose="05000000000000000000" pitchFamily="2" charset="2"/>
                        <a:buChar char="ü"/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 </a:t>
                      </a:r>
                      <a:r>
                        <a:rPr lang="it-IT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tutte le varietà</a:t>
                      </a:r>
                      <a:r>
                        <a:rPr lang="it-IT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(principale, complementari e atte al taglio)</a:t>
                      </a:r>
                    </a:p>
                    <a:p>
                      <a:pPr marL="285750" indent="-285750" algn="ctr" fontAlgn="ctr">
                        <a:buFont typeface="Wingdings" panose="05000000000000000000" pitchFamily="2" charset="2"/>
                        <a:buChar char="ü"/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dal 31/07/2019 al</a:t>
                      </a:r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1600" b="1" i="0" u="sng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31/07/2024</a:t>
                      </a:r>
                      <a:endParaRPr lang="it-IT" sz="1600" b="1" i="0" u="sng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781237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6932707"/>
                  </a:ext>
                </a:extLst>
              </a:tr>
              <a:tr h="104330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Asolo Prosecco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</a:t>
                      </a:r>
                      <a:r>
                        <a:rPr lang="it-IT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varietà</a:t>
                      </a: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1600" b="1" i="0" u="sng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Glera</a:t>
                      </a:r>
                      <a:endParaRPr lang="it-IT" sz="1600" b="1" i="0" u="sng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dal 31/07/2019 al </a:t>
                      </a:r>
                      <a:r>
                        <a:rPr lang="it-IT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31/07/2025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 varietà </a:t>
                      </a:r>
                      <a:r>
                        <a:rPr lang="it-IT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Pinot nero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dal 31/07/2021 al </a:t>
                      </a:r>
                      <a:r>
                        <a:rPr lang="it-IT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31/07/2024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551160"/>
                  </a:ext>
                </a:extLst>
              </a:tr>
              <a:tr h="331208">
                <a:tc>
                  <a:txBody>
                    <a:bodyPr/>
                    <a:lstStyle/>
                    <a:p>
                      <a:pPr algn="l" fontAlgn="b"/>
                      <a:endParaRPr lang="it-IT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108404"/>
                  </a:ext>
                </a:extLst>
              </a:tr>
              <a:tr h="102674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delle Venezie e altre DO (Venezia, Vicenza ed altre) per varietà Pinot grigio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fontAlgn="ctr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Fino </a:t>
                      </a:r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al </a:t>
                      </a:r>
                      <a:r>
                        <a:rPr lang="it-IT" sz="1600" b="1" i="0" u="sng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31/07/2025 </a:t>
                      </a:r>
                      <a:r>
                        <a:rPr lang="it-IT" sz="1600" b="0" i="0" u="sng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(blocco precedente dal 31/07/2019 blocco attuale dal 31/07/2021)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1703077"/>
                  </a:ext>
                </a:extLst>
              </a:tr>
              <a:tr h="252000">
                <a:tc gridSpan="2">
                  <a:txBody>
                    <a:bodyPr/>
                    <a:lstStyle/>
                    <a:p>
                      <a:pPr algn="ctr" fontAlgn="ctr"/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endParaRPr lang="it-IT" sz="1600" b="1" i="0" u="sng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446894"/>
                  </a:ext>
                </a:extLst>
              </a:tr>
              <a:tr h="102674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Prosecco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</a:t>
                      </a:r>
                      <a:r>
                        <a:rPr lang="it-IT" sz="16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varietà </a:t>
                      </a:r>
                      <a:r>
                        <a:rPr lang="it-IT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Glera</a:t>
                      </a:r>
                      <a:endParaRPr lang="it-IT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 31/07/2020  al </a:t>
                      </a:r>
                      <a:r>
                        <a:rPr lang="it-IT" sz="1600" b="1" i="0" u="sng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31/07/2023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 </a:t>
                      </a:r>
                      <a:r>
                        <a:rPr lang="en-US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varietà</a:t>
                      </a: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u="sng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Pinot </a:t>
                      </a:r>
                      <a:r>
                        <a:rPr lang="en-US" sz="1600" b="1" i="0" u="sng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nero</a:t>
                      </a:r>
                      <a:endParaRPr lang="en-US" sz="1600" b="1" i="0" u="sng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 31/07/2020 </a:t>
                      </a: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 </a:t>
                      </a:r>
                      <a:r>
                        <a:rPr lang="en-US" sz="1600" b="1" i="0" u="sng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31/07/2023</a:t>
                      </a:r>
                      <a:endParaRPr lang="it-IT" sz="1600" b="1" i="0" u="sng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096688"/>
                  </a:ext>
                </a:extLst>
              </a:tr>
            </a:tbl>
          </a:graphicData>
        </a:graphic>
      </p:graphicFrame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8004D134-E3AE-4896-86A3-06C25042507B}"/>
              </a:ext>
            </a:extLst>
          </p:cNvPr>
          <p:cNvSpPr/>
          <p:nvPr/>
        </p:nvSpPr>
        <p:spPr>
          <a:xfrm>
            <a:off x="4704544" y="1411298"/>
            <a:ext cx="79127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5D7B8E02-A69E-4931-8AE8-3C6E97F53B16}"/>
              </a:ext>
            </a:extLst>
          </p:cNvPr>
          <p:cNvSpPr/>
          <p:nvPr/>
        </p:nvSpPr>
        <p:spPr>
          <a:xfrm>
            <a:off x="4686666" y="2985646"/>
            <a:ext cx="777922" cy="4371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7C1042EA-CBF2-4CBB-981B-2CE2C92E7909}"/>
              </a:ext>
            </a:extLst>
          </p:cNvPr>
          <p:cNvSpPr/>
          <p:nvPr/>
        </p:nvSpPr>
        <p:spPr>
          <a:xfrm>
            <a:off x="4671051" y="4251912"/>
            <a:ext cx="809151" cy="521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7C1042EA-CBF2-4CBB-981B-2CE2C92E7909}"/>
              </a:ext>
            </a:extLst>
          </p:cNvPr>
          <p:cNvSpPr/>
          <p:nvPr/>
        </p:nvSpPr>
        <p:spPr>
          <a:xfrm>
            <a:off x="4686666" y="5602234"/>
            <a:ext cx="809151" cy="521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5" descr="logo regione vene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25" y="142969"/>
            <a:ext cx="34464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98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logo regione vene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88" y="147638"/>
            <a:ext cx="34464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14">
            <a:extLst>
              <a:ext uri="{FF2B5EF4-FFF2-40B4-BE49-F238E27FC236}">
                <a16:creationId xmlns:a16="http://schemas.microsoft.com/office/drawing/2014/main" id="{4F99B6BB-C4AA-45DE-B209-5A40F02D0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686" y="146845"/>
            <a:ext cx="44978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49263" eaLnBrk="1" hangingPunct="1">
              <a:spcBef>
                <a:spcPct val="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Le attività contro la FD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17488" y="602752"/>
            <a:ext cx="885698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000" dirty="0">
              <a:solidFill>
                <a:srgbClr val="99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b="1" dirty="0">
                <a:latin typeface="Calibri" pitchFamily="34" charset="0"/>
                <a:cs typeface="Calibri" pitchFamily="34" charset="0"/>
              </a:rPr>
              <a:t>Dal 2007 </a:t>
            </a:r>
            <a:r>
              <a:rPr lang="it-IT" sz="1600" u="sng" dirty="0">
                <a:latin typeface="Calibri" pitchFamily="34" charset="0"/>
                <a:cs typeface="Calibri" pitchFamily="34" charset="0"/>
              </a:rPr>
              <a:t>controllo annuale sistematico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 di tutte le piante destinate all’uso 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vivaistico</a:t>
            </a:r>
          </a:p>
          <a:p>
            <a:endParaRPr lang="it-IT" sz="16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latin typeface="Calibri" pitchFamily="34" charset="0"/>
                <a:cs typeface="Calibri" pitchFamily="34" charset="0"/>
              </a:rPr>
              <a:t>Dal 2020 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sono </a:t>
            </a:r>
            <a:r>
              <a:rPr lang="it-IT" sz="1600">
                <a:latin typeface="Calibri" pitchFamily="34" charset="0"/>
                <a:cs typeface="Calibri" pitchFamily="34" charset="0"/>
              </a:rPr>
              <a:t>state </a:t>
            </a:r>
            <a:r>
              <a:rPr lang="it-IT" sz="1600" smtClean="0">
                <a:latin typeface="Calibri" pitchFamily="34" charset="0"/>
                <a:cs typeface="Calibri" pitchFamily="34" charset="0"/>
              </a:rPr>
              <a:t>attivate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dirty="0">
                <a:latin typeface="Calibri" pitchFamily="34" charset="0"/>
                <a:cs typeface="Calibri" pitchFamily="34" charset="0"/>
              </a:rPr>
              <a:t>le azioni di  monitoraggio del vettore e dell’incidenza della 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malattia</a:t>
            </a:r>
            <a:endParaRPr lang="it-IT" sz="1600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dirty="0">
                <a:latin typeface="Calibri" pitchFamily="34" charset="0"/>
                <a:cs typeface="Calibri" pitchFamily="34" charset="0"/>
              </a:rPr>
              <a:t>le misure di lotta 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obbligatoria </a:t>
            </a:r>
            <a:endParaRPr lang="it-IT" sz="1600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dirty="0">
                <a:latin typeface="Calibri" pitchFamily="34" charset="0"/>
                <a:cs typeface="Calibri" pitchFamily="34" charset="0"/>
              </a:rPr>
              <a:t>i controlli ispettivi delle 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inadempienze</a:t>
            </a:r>
            <a:endParaRPr lang="it-IT" sz="1600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dirty="0">
                <a:latin typeface="Calibri" pitchFamily="34" charset="0"/>
                <a:cs typeface="Calibri" pitchFamily="34" charset="0"/>
              </a:rPr>
              <a:t>le azioni di formazione e divulgazione per viticoltori e 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tecnici </a:t>
            </a:r>
            <a:endParaRPr lang="it-IT" sz="1600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dirty="0">
                <a:latin typeface="Calibri" pitchFamily="34" charset="0"/>
                <a:cs typeface="Calibri" pitchFamily="34" charset="0"/>
              </a:rPr>
              <a:t>due Progetti di ricerca e 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sperimentazione con CREA-</a:t>
            </a:r>
            <a:r>
              <a:rPr lang="it-IT" sz="1600" dirty="0" err="1" smtClean="0">
                <a:latin typeface="Calibri" pitchFamily="34" charset="0"/>
                <a:cs typeface="Calibri" pitchFamily="34" charset="0"/>
              </a:rPr>
              <a:t>Vit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it-IT" sz="1600" dirty="0" err="1" smtClean="0">
                <a:latin typeface="Calibri" pitchFamily="34" charset="0"/>
                <a:cs typeface="Calibri" pitchFamily="34" charset="0"/>
              </a:rPr>
              <a:t>UniPD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e </a:t>
            </a:r>
            <a:r>
              <a:rPr lang="it-IT" sz="1600" dirty="0" err="1" smtClean="0">
                <a:latin typeface="Calibri" pitchFamily="34" charset="0"/>
                <a:cs typeface="Calibri" pitchFamily="34" charset="0"/>
              </a:rPr>
              <a:t>UniVR</a:t>
            </a:r>
            <a:endParaRPr lang="it-IT" sz="16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latin typeface="Calibri" pitchFamily="34" charset="0"/>
                <a:cs typeface="Calibri" pitchFamily="34" charset="0"/>
              </a:rPr>
              <a:t>Nel 2021 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è stato istituito il Tavolo Tecnico Scientifico regionale sulla FD</a:t>
            </a:r>
          </a:p>
          <a:p>
            <a:endParaRPr lang="it-IT" sz="14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2022 </a:t>
            </a:r>
            <a:r>
              <a:rPr lang="it-IT" sz="1600" u="sng" dirty="0" smtClean="0">
                <a:latin typeface="Calibri" pitchFamily="34" charset="0"/>
                <a:cs typeface="Calibri" pitchFamily="34" charset="0"/>
              </a:rPr>
              <a:t>Piano </a:t>
            </a:r>
            <a:r>
              <a:rPr lang="it-IT" sz="1600" u="sng" dirty="0">
                <a:latin typeface="Calibri" pitchFamily="34" charset="0"/>
                <a:cs typeface="Calibri" pitchFamily="34" charset="0"/>
              </a:rPr>
              <a:t>di Azione triennale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 contro la diffusione della 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FD:</a:t>
            </a:r>
            <a:endParaRPr lang="it-IT" sz="1600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dirty="0">
                <a:latin typeface="Calibri" pitchFamily="34" charset="0"/>
                <a:cs typeface="Calibri" pitchFamily="34" charset="0"/>
              </a:rPr>
              <a:t>quattro nuovi Progetti di ricerca e 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sperimentazione</a:t>
            </a:r>
            <a:endParaRPr lang="it-IT" sz="1600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dirty="0">
                <a:latin typeface="Calibri" pitchFamily="34" charset="0"/>
                <a:cs typeface="Calibri" pitchFamily="34" charset="0"/>
              </a:rPr>
              <a:t>il potenziamento dei 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monitoraggi del vettore e della malattia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dirty="0" smtClean="0">
                <a:latin typeface="Calibri" pitchFamily="34" charset="0"/>
                <a:cs typeface="Calibri" pitchFamily="34" charset="0"/>
              </a:rPr>
              <a:t>l’eliminazione forzata vigneti/piante con sintomatologia (abbandonati/incolti/altamente infetti)</a:t>
            </a:r>
            <a:endParaRPr lang="it-IT" sz="1600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dirty="0">
                <a:latin typeface="Calibri" pitchFamily="34" charset="0"/>
                <a:cs typeface="Calibri" pitchFamily="34" charset="0"/>
              </a:rPr>
              <a:t>il potenziamento della formazione dei 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viticoltori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dirty="0">
                <a:latin typeface="Calibri" pitchFamily="34" charset="0"/>
                <a:cs typeface="Calibri" pitchFamily="34" charset="0"/>
              </a:rPr>
              <a:t>l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formazione dei tecnici e l’informazione dei soggetti coinvolti nella filiera di vendita/uso dei fitofarmaci</a:t>
            </a:r>
            <a:endParaRPr lang="it-IT" sz="1600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dirty="0" smtClean="0">
                <a:latin typeface="Calibri" pitchFamily="34" charset="0"/>
                <a:cs typeface="Calibri" pitchFamily="34" charset="0"/>
              </a:rPr>
              <a:t>Supporto alla 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costituzione e </a:t>
            </a:r>
            <a:r>
              <a:rPr lang="it-IT" sz="1600" dirty="0" smtClean="0">
                <a:latin typeface="Calibri" pitchFamily="34" charset="0"/>
                <a:cs typeface="Calibri" pitchFamily="34" charset="0"/>
              </a:rPr>
              <a:t>al </a:t>
            </a:r>
            <a:r>
              <a:rPr lang="it-IT" sz="1600" dirty="0">
                <a:latin typeface="Calibri" pitchFamily="34" charset="0"/>
                <a:cs typeface="Calibri" pitchFamily="34" charset="0"/>
              </a:rPr>
              <a:t>rafforzamento di specifici fondi di </a:t>
            </a:r>
            <a:r>
              <a:rPr lang="it-IT" sz="1600" dirty="0" err="1" smtClean="0">
                <a:latin typeface="Calibri" pitchFamily="34" charset="0"/>
                <a:cs typeface="Calibri" pitchFamily="34" charset="0"/>
              </a:rPr>
              <a:t>mutualizzazione</a:t>
            </a:r>
            <a:endParaRPr lang="it-IT" sz="1600" dirty="0">
              <a:latin typeface="Calibri" pitchFamily="34" charset="0"/>
              <a:cs typeface="Calibri" pitchFamily="34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endParaRPr lang="it-IT" sz="1400" dirty="0">
              <a:latin typeface="Calibri" pitchFamily="34" charset="0"/>
              <a:cs typeface="Calibri" pitchFamily="34" charset="0"/>
            </a:endParaRPr>
          </a:p>
          <a:p>
            <a:r>
              <a:rPr lang="it-IT" sz="1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it-IT" sz="16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52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Descrizione_x0020_provvedimento xmlns="f580faec-e7fd-498e-bdba-a89c1d5663a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69C2DED58D4E342A1852BD1EBE5DEE8" ma:contentTypeVersion="1" ma:contentTypeDescription="Creare un nuovo documento." ma:contentTypeScope="" ma:versionID="bf405f7dc33efc2a6f8b6adcdea6f2f9">
  <xsd:schema xmlns:xsd="http://www.w3.org/2001/XMLSchema" xmlns:p="http://schemas.microsoft.com/office/2006/metadata/properties" xmlns:ns2="f580faec-e7fd-498e-bdba-a89c1d5663a3" targetNamespace="http://schemas.microsoft.com/office/2006/metadata/properties" ma:root="true" ma:fieldsID="624398c30853faea4141e24a638fc68f" ns2:_="">
    <xsd:import namespace="f580faec-e7fd-498e-bdba-a89c1d5663a3"/>
    <xsd:element name="properties">
      <xsd:complexType>
        <xsd:sequence>
          <xsd:element name="documentManagement">
            <xsd:complexType>
              <xsd:all>
                <xsd:element ref="ns2:Descrizione_x0020_provvedimento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f580faec-e7fd-498e-bdba-a89c1d5663a3" elementFormDefault="qualified">
    <xsd:import namespace="http://schemas.microsoft.com/office/2006/documentManagement/types"/>
    <xsd:element name="Descrizione_x0020_provvedimento" ma:index="1" nillable="true" ma:displayName="Descrizione provvedimento" ma:internalName="Descrizione_x0020_provvedimento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Tipo di contenuto" ma:readOnly="true"/>
        <xsd:element ref="dc:title" minOccurs="0" maxOccurs="1" ma:index="2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164A49E-398C-4403-8E78-37884D5969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71A80C-41EE-4330-BA6D-3E57F66467C0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f580faec-e7fd-498e-bdba-a89c1d5663a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E098C67-83C7-4F99-9156-20CD70F249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80faec-e7fd-498e-bdba-a89c1d5663a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5695</TotalTime>
  <Words>1143</Words>
  <Application>Microsoft Office PowerPoint</Application>
  <PresentationFormat>Presentazione su schermo (4:3)</PresentationFormat>
  <Paragraphs>374</Paragraphs>
  <Slides>16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Struttura predefinita</vt:lpstr>
      <vt:lpstr>Personalizza struttura</vt:lpstr>
      <vt:lpstr>Foglio di lavoro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Limiti agli incrementi di potenziale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AVEPA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per incontro a Godega Sant'Urbano 2019</dc:title>
  <dc:creator>luca.milani</dc:creator>
  <cp:lastModifiedBy>Alberto Zannol</cp:lastModifiedBy>
  <cp:revision>394</cp:revision>
  <cp:lastPrinted>2018-02-19T18:26:04Z</cp:lastPrinted>
  <dcterms:created xsi:type="dcterms:W3CDTF">2014-04-02T14:40:24Z</dcterms:created>
  <dcterms:modified xsi:type="dcterms:W3CDTF">2023-02-10T11:39:24Z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0x010100969C2DED58D4E342A1852BD1EBE5DEE8</vt:lpwstr>
  </property>
</Properties>
</file>